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310" r:id="rId2"/>
    <p:sldId id="313" r:id="rId3"/>
    <p:sldId id="314" r:id="rId4"/>
    <p:sldId id="436" r:id="rId5"/>
    <p:sldId id="437" r:id="rId6"/>
    <p:sldId id="438" r:id="rId7"/>
    <p:sldId id="349" r:id="rId8"/>
    <p:sldId id="348" r:id="rId9"/>
    <p:sldId id="347" r:id="rId10"/>
    <p:sldId id="350" r:id="rId11"/>
    <p:sldId id="351" r:id="rId12"/>
    <p:sldId id="355" r:id="rId13"/>
    <p:sldId id="419" r:id="rId14"/>
    <p:sldId id="426" r:id="rId15"/>
    <p:sldId id="356" r:id="rId16"/>
    <p:sldId id="418" r:id="rId17"/>
    <p:sldId id="357" r:id="rId18"/>
    <p:sldId id="358" r:id="rId19"/>
    <p:sldId id="359" r:id="rId20"/>
    <p:sldId id="360" r:id="rId21"/>
    <p:sldId id="361" r:id="rId22"/>
    <p:sldId id="397" r:id="rId23"/>
    <p:sldId id="396" r:id="rId24"/>
    <p:sldId id="353" r:id="rId25"/>
    <p:sldId id="421" r:id="rId26"/>
    <p:sldId id="362" r:id="rId27"/>
    <p:sldId id="420" r:id="rId28"/>
    <p:sldId id="364" r:id="rId29"/>
    <p:sldId id="365" r:id="rId30"/>
    <p:sldId id="399" r:id="rId31"/>
    <p:sldId id="366" r:id="rId32"/>
    <p:sldId id="400" r:id="rId33"/>
    <p:sldId id="368" r:id="rId34"/>
    <p:sldId id="369" r:id="rId35"/>
    <p:sldId id="401" r:id="rId36"/>
    <p:sldId id="403" r:id="rId37"/>
    <p:sldId id="370" r:id="rId38"/>
    <p:sldId id="371" r:id="rId39"/>
    <p:sldId id="372" r:id="rId40"/>
    <p:sldId id="374" r:id="rId41"/>
    <p:sldId id="404" r:id="rId42"/>
    <p:sldId id="375" r:id="rId43"/>
    <p:sldId id="430" r:id="rId44"/>
    <p:sldId id="429" r:id="rId45"/>
    <p:sldId id="435" r:id="rId46"/>
    <p:sldId id="431" r:id="rId47"/>
    <p:sldId id="376" r:id="rId48"/>
    <p:sldId id="378" r:id="rId49"/>
    <p:sldId id="405" r:id="rId50"/>
    <p:sldId id="406" r:id="rId51"/>
    <p:sldId id="425" r:id="rId52"/>
    <p:sldId id="427" r:id="rId53"/>
    <p:sldId id="379" r:id="rId54"/>
    <p:sldId id="380" r:id="rId55"/>
    <p:sldId id="381" r:id="rId56"/>
    <p:sldId id="428" r:id="rId57"/>
    <p:sldId id="422" r:id="rId58"/>
    <p:sldId id="382" r:id="rId59"/>
    <p:sldId id="423" r:id="rId60"/>
    <p:sldId id="383" r:id="rId61"/>
    <p:sldId id="392" r:id="rId62"/>
    <p:sldId id="432" r:id="rId63"/>
    <p:sldId id="433" r:id="rId64"/>
    <p:sldId id="424" r:id="rId65"/>
    <p:sldId id="434" r:id="rId66"/>
    <p:sldId id="38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锦彪 霍" initials="锦彪" lastIdx="2" clrIdx="0">
    <p:extLst>
      <p:ext uri="{19B8F6BF-5375-455C-9EA6-DF929625EA0E}">
        <p15:presenceInfo xmlns:p15="http://schemas.microsoft.com/office/powerpoint/2012/main" userId="747d344fe7e6b0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9" autoAdjust="0"/>
    <p:restoredTop sz="76136" autoAdjust="0"/>
  </p:normalViewPr>
  <p:slideViewPr>
    <p:cSldViewPr snapToGrid="0" showGuides="1">
      <p:cViewPr>
        <p:scale>
          <a:sx n="75" d="100"/>
          <a:sy n="75" d="100"/>
        </p:scale>
        <p:origin x="3014" y="5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2021/5/26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a:t>
            </a:fld>
            <a:endParaRPr lang="zh-CN" altLang="en-US"/>
          </a:p>
        </p:txBody>
      </p:sp>
    </p:spTree>
    <p:extLst>
      <p:ext uri="{BB962C8B-B14F-4D97-AF65-F5344CB8AC3E}">
        <p14:creationId xmlns:p14="http://schemas.microsoft.com/office/powerpoint/2010/main" val="213977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开放问题。我们一般认为一场交通事故的影响是极其恶劣的，因此，我们想要竭力避免交通事故的产生，将所有有风险的点都尽量找出，因此，我们就需要放宽分类标准，提高召回率；对于交通拥堵来说，每天的不同时刻都有城市的不同地方在产生着拥堵，而拥堵识别一般是为了采取某些措施避免拥堵，考虑到基础设施建设的经费制约，我们可以进行较为“严格”的分类，筛选出真正拥堵的路段或交叉口，因此可以适当提高“准确率”</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31</a:t>
            </a:fld>
            <a:endParaRPr lang="zh-CN" altLang="en-US"/>
          </a:p>
        </p:txBody>
      </p:sp>
    </p:spTree>
    <p:extLst>
      <p:ext uri="{BB962C8B-B14F-4D97-AF65-F5344CB8AC3E}">
        <p14:creationId xmlns:p14="http://schemas.microsoft.com/office/powerpoint/2010/main" val="3291422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P-R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图都是为了衡量分类器的优劣而产生的。</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从数学上来说，如果一个分类器（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P-R</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曲线完全包围另一个分类器（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P-R</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曲线，那么分类器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曲线也一定包含分类器</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的</a:t>
            </a:r>
            <a:r>
              <a:rPr lang="en-US"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b="1" i="1" kern="100" dirty="0">
                <a:effectLst/>
                <a:latin typeface="等线" panose="02010600030101010101" pitchFamily="2" charset="-122"/>
                <a:ea typeface="宋体" panose="02010600030101010101" pitchFamily="2" charset="-122"/>
                <a:cs typeface="Times New Roman" panose="02020603050405020304" pitchFamily="18" charset="0"/>
              </a:rPr>
              <a:t>曲线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是可以的，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曲线的横轴是假正类率，纵轴是真正类率，当样本中的正样本数增加</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倍，可以看出，若分类器不变，那么假正类率与真正类率两个值的大小也不会变，因此，</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ROC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曲线对于样本集中正负样本分布的变化并不敏感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36</a:t>
            </a:fld>
            <a:endParaRPr lang="zh-CN" altLang="en-US"/>
          </a:p>
        </p:txBody>
      </p:sp>
    </p:spTree>
    <p:extLst>
      <p:ext uri="{BB962C8B-B14F-4D97-AF65-F5344CB8AC3E}">
        <p14:creationId xmlns:p14="http://schemas.microsoft.com/office/powerpoint/2010/main" val="3568181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41</a:t>
            </a:fld>
            <a:endParaRPr lang="zh-CN" altLang="en-US"/>
          </a:p>
        </p:txBody>
      </p:sp>
    </p:spTree>
    <p:extLst>
      <p:ext uri="{BB962C8B-B14F-4D97-AF65-F5344CB8AC3E}">
        <p14:creationId xmlns:p14="http://schemas.microsoft.com/office/powerpoint/2010/main" val="25176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43</a:t>
            </a:fld>
            <a:endParaRPr lang="zh-CN" altLang="en-US"/>
          </a:p>
        </p:txBody>
      </p:sp>
    </p:spTree>
    <p:extLst>
      <p:ext uri="{BB962C8B-B14F-4D97-AF65-F5344CB8AC3E}">
        <p14:creationId xmlns:p14="http://schemas.microsoft.com/office/powerpoint/2010/main" val="41169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44</a:t>
            </a:fld>
            <a:endParaRPr lang="zh-CN" altLang="en-US"/>
          </a:p>
        </p:txBody>
      </p:sp>
    </p:spTree>
    <p:extLst>
      <p:ext uri="{BB962C8B-B14F-4D97-AF65-F5344CB8AC3E}">
        <p14:creationId xmlns:p14="http://schemas.microsoft.com/office/powerpoint/2010/main" val="310989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45</a:t>
            </a:fld>
            <a:endParaRPr lang="zh-CN" altLang="en-US"/>
          </a:p>
        </p:txBody>
      </p:sp>
    </p:spTree>
    <p:extLst>
      <p:ext uri="{BB962C8B-B14F-4D97-AF65-F5344CB8AC3E}">
        <p14:creationId xmlns:p14="http://schemas.microsoft.com/office/powerpoint/2010/main" val="399467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46</a:t>
            </a:fld>
            <a:endParaRPr lang="zh-CN" altLang="en-US"/>
          </a:p>
        </p:txBody>
      </p:sp>
    </p:spTree>
    <p:extLst>
      <p:ext uri="{BB962C8B-B14F-4D97-AF65-F5344CB8AC3E}">
        <p14:creationId xmlns:p14="http://schemas.microsoft.com/office/powerpoint/2010/main" val="337657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做一个最简单的形式，参考吴恩达，下面的作为阅读材料</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47</a:t>
            </a:fld>
            <a:endParaRPr lang="zh-CN" altLang="en-US"/>
          </a:p>
        </p:txBody>
      </p:sp>
    </p:spTree>
    <p:extLst>
      <p:ext uri="{BB962C8B-B14F-4D97-AF65-F5344CB8AC3E}">
        <p14:creationId xmlns:p14="http://schemas.microsoft.com/office/powerpoint/2010/main" val="44944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滑动窗；如何讲</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59</a:t>
            </a:fld>
            <a:endParaRPr lang="zh-CN" altLang="en-US"/>
          </a:p>
        </p:txBody>
      </p:sp>
    </p:spTree>
    <p:extLst>
      <p:ext uri="{BB962C8B-B14F-4D97-AF65-F5344CB8AC3E}">
        <p14:creationId xmlns:p14="http://schemas.microsoft.com/office/powerpoint/2010/main" val="363643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有放回采样</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60</a:t>
            </a:fld>
            <a:endParaRPr lang="zh-CN" altLang="en-US"/>
          </a:p>
        </p:txBody>
      </p:sp>
    </p:spTree>
    <p:extLst>
      <p:ext uri="{BB962C8B-B14F-4D97-AF65-F5344CB8AC3E}">
        <p14:creationId xmlns:p14="http://schemas.microsoft.com/office/powerpoint/2010/main" val="106274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a:t>
            </a:fld>
            <a:endParaRPr lang="zh-CN" altLang="en-US"/>
          </a:p>
        </p:txBody>
      </p:sp>
    </p:spTree>
    <p:extLst>
      <p:ext uri="{BB962C8B-B14F-4D97-AF65-F5344CB8AC3E}">
        <p14:creationId xmlns:p14="http://schemas.microsoft.com/office/powerpoint/2010/main" val="697956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61</a:t>
            </a:fld>
            <a:endParaRPr lang="zh-CN" altLang="en-US"/>
          </a:p>
        </p:txBody>
      </p:sp>
    </p:spTree>
    <p:extLst>
      <p:ext uri="{BB962C8B-B14F-4D97-AF65-F5344CB8AC3E}">
        <p14:creationId xmlns:p14="http://schemas.microsoft.com/office/powerpoint/2010/main" val="244355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62</a:t>
            </a:fld>
            <a:endParaRPr lang="zh-CN" altLang="en-US"/>
          </a:p>
        </p:txBody>
      </p:sp>
    </p:spTree>
    <p:extLst>
      <p:ext uri="{BB962C8B-B14F-4D97-AF65-F5344CB8AC3E}">
        <p14:creationId xmlns:p14="http://schemas.microsoft.com/office/powerpoint/2010/main" val="188424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63</a:t>
            </a:fld>
            <a:endParaRPr lang="zh-CN" altLang="en-US"/>
          </a:p>
        </p:txBody>
      </p:sp>
    </p:spTree>
    <p:extLst>
      <p:ext uri="{BB962C8B-B14F-4D97-AF65-F5344CB8AC3E}">
        <p14:creationId xmlns:p14="http://schemas.microsoft.com/office/powerpoint/2010/main" val="200783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不要迷信，从问题本身出发</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65</a:t>
            </a:fld>
            <a:endParaRPr lang="zh-CN" altLang="en-US"/>
          </a:p>
        </p:txBody>
      </p:sp>
    </p:spTree>
    <p:extLst>
      <p:ext uri="{BB962C8B-B14F-4D97-AF65-F5344CB8AC3E}">
        <p14:creationId xmlns:p14="http://schemas.microsoft.com/office/powerpoint/2010/main" val="687716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不要迷信，从问题本身出发</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66</a:t>
            </a:fld>
            <a:endParaRPr lang="zh-CN" altLang="en-US"/>
          </a:p>
        </p:txBody>
      </p:sp>
    </p:spTree>
    <p:extLst>
      <p:ext uri="{BB962C8B-B14F-4D97-AF65-F5344CB8AC3E}">
        <p14:creationId xmlns:p14="http://schemas.microsoft.com/office/powerpoint/2010/main" val="371173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a:t>
            </a:fld>
            <a:endParaRPr lang="zh-CN" altLang="en-US"/>
          </a:p>
        </p:txBody>
      </p:sp>
    </p:spTree>
    <p:extLst>
      <p:ext uri="{BB962C8B-B14F-4D97-AF65-F5344CB8AC3E}">
        <p14:creationId xmlns:p14="http://schemas.microsoft.com/office/powerpoint/2010/main" val="97051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纠错机制</a:t>
            </a:r>
            <a:endParaRPr lang="en-US" altLang="zh-CN" dirty="0"/>
          </a:p>
          <a:p>
            <a:r>
              <a:rPr lang="zh-CN" altLang="en-US" dirty="0"/>
              <a:t>交通学院基金号加进去</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7</a:t>
            </a:fld>
            <a:endParaRPr lang="zh-CN" altLang="en-US"/>
          </a:p>
        </p:txBody>
      </p:sp>
    </p:spTree>
    <p:extLst>
      <p:ext uri="{BB962C8B-B14F-4D97-AF65-F5344CB8AC3E}">
        <p14:creationId xmlns:p14="http://schemas.microsoft.com/office/powerpoint/2010/main" val="162563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归问题与分类问题处理的变量类型不一样（回归是连续变量，分类是离散变量），一般而言，不建议互相转化，因为不能保证将分类标签与连续变量转化的合理性（例如，晴天，阴天）。当然，为了处理问题的方便，这种处理手段是存在的，例如将年龄预测问题转化为年龄段分类问题</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14</a:t>
            </a:fld>
            <a:endParaRPr lang="zh-CN" altLang="en-US"/>
          </a:p>
        </p:txBody>
      </p:sp>
    </p:spTree>
    <p:extLst>
      <p:ext uri="{BB962C8B-B14F-4D97-AF65-F5344CB8AC3E}">
        <p14:creationId xmlns:p14="http://schemas.microsoft.com/office/powerpoint/2010/main" val="224909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停下来操作</a:t>
            </a:r>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18</a:t>
            </a:fld>
            <a:endParaRPr lang="zh-CN" altLang="en-US"/>
          </a:p>
        </p:txBody>
      </p:sp>
    </p:spTree>
    <p:extLst>
      <p:ext uri="{BB962C8B-B14F-4D97-AF65-F5344CB8AC3E}">
        <p14:creationId xmlns:p14="http://schemas.microsoft.com/office/powerpoint/2010/main" val="1881461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26</a:t>
            </a:fld>
            <a:endParaRPr lang="zh-CN" altLang="en-US"/>
          </a:p>
        </p:txBody>
      </p:sp>
    </p:spTree>
    <p:extLst>
      <p:ext uri="{BB962C8B-B14F-4D97-AF65-F5344CB8AC3E}">
        <p14:creationId xmlns:p14="http://schemas.microsoft.com/office/powerpoint/2010/main" val="294724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27</a:t>
            </a:fld>
            <a:endParaRPr lang="zh-CN" altLang="en-US"/>
          </a:p>
        </p:txBody>
      </p:sp>
    </p:spTree>
    <p:extLst>
      <p:ext uri="{BB962C8B-B14F-4D97-AF65-F5344CB8AC3E}">
        <p14:creationId xmlns:p14="http://schemas.microsoft.com/office/powerpoint/2010/main" val="49418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1723634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32ABD749-4B3D-4BF3-B12A-B61FA89A7D20}" type="datetime1">
              <a:rPr lang="en-US" altLang="zh-CN" smtClean="0"/>
              <a:t>5/26/2021</a:t>
            </a:fld>
            <a:endParaRPr lang="en-US" altLang="zh-CN" dirty="0"/>
          </a:p>
        </p:txBody>
      </p:sp>
      <p:sp>
        <p:nvSpPr>
          <p:cNvPr id="6" name="Slide Number Placeholder 5"/>
          <p:cNvSpPr>
            <a:spLocks noGrp="1"/>
          </p:cNvSpPr>
          <p:nvPr>
            <p:ph type="sldNum" sz="quarter" idx="12"/>
          </p:nvPr>
        </p:nvSpPr>
        <p:spPr>
          <a:ln/>
        </p:spPr>
        <p:txBody>
          <a:bodyPr/>
          <a:lstStyle>
            <a:lvl1pPr>
              <a:defRPr/>
            </a:lvl1pPr>
          </a:lstStyle>
          <a:p>
            <a:pPr>
              <a:defRPr/>
            </a:pPr>
            <a:fld id="{A8A04E82-56C5-473E-AB74-E41CD95FB2B4}" type="slidenum">
              <a:rPr lang="zh-CN" altLang="en-US"/>
              <a:pPr>
                <a:defRPr/>
              </a:pPr>
              <a:t>‹#›</a:t>
            </a:fld>
            <a:endParaRPr lang="en-US" altLang="zh-CN" dirty="0"/>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a:defRPr/>
            </a:pPr>
            <a:r>
              <a:rPr lang="zh-CN" altLang="en-US" dirty="0"/>
              <a:t>交通大数据</a:t>
            </a:r>
            <a:r>
              <a:rPr lang="en-US" altLang="zh-CN" dirty="0"/>
              <a:t> ·</a:t>
            </a:r>
            <a:r>
              <a:rPr lang="zh-CN" altLang="en-US" dirty="0"/>
              <a:t>刘志远 教授</a:t>
            </a:r>
            <a:endParaRPr lang="en-US" altLang="zh-CN" dirty="0"/>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5/26/2021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5/26/2021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5/26/2021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5/26/2021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5/26/2021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5/26/2021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5/26/2021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5/26/2021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5/26/2021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5/26/2021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41.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raight Connector 7">
            <a:extLst>
              <a:ext uri="{FF2B5EF4-FFF2-40B4-BE49-F238E27FC236}">
                <a16:creationId xmlns:a16="http://schemas.microsoft.com/office/drawing/2014/main" id="{C17F6176-C213-491E-8CC1-D44957BF5CB4}"/>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TextBox 8">
            <a:extLst>
              <a:ext uri="{FF2B5EF4-FFF2-40B4-BE49-F238E27FC236}">
                <a16:creationId xmlns:a16="http://schemas.microsoft.com/office/drawing/2014/main" id="{C3EFEED2-EE03-4B30-B2BC-D665F99E95E8}"/>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9" name="Subtitle 2">
            <a:extLst>
              <a:ext uri="{FF2B5EF4-FFF2-40B4-BE49-F238E27FC236}">
                <a16:creationId xmlns:a16="http://schemas.microsoft.com/office/drawing/2014/main" id="{B8586538-A238-44BD-9D3A-BB30FC3069BF}"/>
              </a:ext>
            </a:extLst>
          </p:cNvPr>
          <p:cNvSpPr txBox="1">
            <a:spLocks noChangeArrowheads="1"/>
          </p:cNvSpPr>
          <p:nvPr/>
        </p:nvSpPr>
        <p:spPr bwMode="auto">
          <a:xfrm>
            <a:off x="1524000" y="45720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mj-ea"/>
                <a:ea typeface="+mj-ea"/>
                <a:sym typeface="Times New Roman" panose="02020603050405020304" pitchFamily="18" charset="0"/>
              </a:rPr>
              <a:t>刘志远教授</a:t>
            </a:r>
          </a:p>
          <a:p>
            <a:pPr defTabSz="914400" eaLnBrk="1" hangingPunct="1"/>
            <a:r>
              <a:rPr lang="zh-CN" altLang="en-US" dirty="0">
                <a:latin typeface="Times New Roman" panose="02020603050405020304" pitchFamily="18" charset="0"/>
                <a:ea typeface="方正舒体" panose="02010601030101010101" pitchFamily="2" charset="-122"/>
                <a:sym typeface="Times New Roman" panose="02020603050405020304" pitchFamily="18" charset="0"/>
              </a:rPr>
              <a:t>Email: </a:t>
            </a:r>
            <a:r>
              <a:rPr lang="en-US" altLang="zh-CN" dirty="0">
                <a:latin typeface="Times New Roman" panose="02020603050405020304" pitchFamily="18" charset="0"/>
                <a:ea typeface="方正舒体" panose="02010601030101010101" pitchFamily="2" charset="-122"/>
                <a:sym typeface="Times New Roman" panose="02020603050405020304" pitchFamily="18" charset="0"/>
              </a:rPr>
              <a:t>zhiyuanl@seu.edu.cn</a:t>
            </a:r>
            <a:endParaRPr lang="zh-CN" altLang="en-US" dirty="0">
              <a:latin typeface="Times New Roman" panose="02020603050405020304" pitchFamily="18" charset="0"/>
              <a:ea typeface="方正舒体" panose="02010601030101010101" pitchFamily="2" charset="-122"/>
              <a:sym typeface="Times New Roman" panose="02020603050405020304" pitchFamily="18" charset="0"/>
            </a:endParaRPr>
          </a:p>
        </p:txBody>
      </p:sp>
      <p:sp>
        <p:nvSpPr>
          <p:cNvPr id="10" name="TextBox 3">
            <a:extLst>
              <a:ext uri="{FF2B5EF4-FFF2-40B4-BE49-F238E27FC236}">
                <a16:creationId xmlns:a16="http://schemas.microsoft.com/office/drawing/2014/main" id="{95B0603D-0726-4BB0-9614-E22A880D7948}"/>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11" name="文本框 1">
            <a:extLst>
              <a:ext uri="{FF2B5EF4-FFF2-40B4-BE49-F238E27FC236}">
                <a16:creationId xmlns:a16="http://schemas.microsoft.com/office/drawing/2014/main" id="{CE45150C-E3DA-480A-99C3-BCD0007952A8}"/>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lang="zh-CN" altLang="en-US" sz="3600" b="1" kern="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机器学习简介</a:t>
            </a:r>
            <a:endPar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a:t>
            </a:fld>
            <a:endParaRPr lang="en-US" altLang="zh-CN" dirty="0"/>
          </a:p>
        </p:txBody>
      </p:sp>
      <p:sp>
        <p:nvSpPr>
          <p:cNvPr id="16" name="页脚占位符 2">
            <a:extLst>
              <a:ext uri="{FF2B5EF4-FFF2-40B4-BE49-F238E27FC236}">
                <a16:creationId xmlns:a16="http://schemas.microsoft.com/office/drawing/2014/main" id="{AE591DA7-150B-413B-9E1F-411E6BE9242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64863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10</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机器学习的分类</a:t>
            </a:r>
          </a:p>
        </p:txBody>
      </p:sp>
      <p:graphicFrame>
        <p:nvGraphicFramePr>
          <p:cNvPr id="4" name="表格 3"/>
          <p:cNvGraphicFramePr>
            <a:graphicFrameLocks noGrp="1"/>
          </p:cNvGraphicFramePr>
          <p:nvPr>
            <p:extLst>
              <p:ext uri="{D42A27DB-BD31-4B8C-83A1-F6EECF244321}">
                <p14:modId xmlns:p14="http://schemas.microsoft.com/office/powerpoint/2010/main" val="2849375109"/>
              </p:ext>
            </p:extLst>
          </p:nvPr>
        </p:nvGraphicFramePr>
        <p:xfrm>
          <a:off x="975656" y="2230004"/>
          <a:ext cx="7416504" cy="4110918"/>
        </p:xfrm>
        <a:graphic>
          <a:graphicData uri="http://schemas.openxmlformats.org/drawingml/2006/table">
            <a:tbl>
              <a:tblPr firstRow="1" bandRow="1">
                <a:tableStyleId>{5C22544A-7EE6-4342-B048-85BDC9FD1C3A}</a:tableStyleId>
              </a:tblPr>
              <a:tblGrid>
                <a:gridCol w="1799816">
                  <a:extLst>
                    <a:ext uri="{9D8B030D-6E8A-4147-A177-3AD203B41FA5}">
                      <a16:colId xmlns:a16="http://schemas.microsoft.com/office/drawing/2014/main" val="3365658272"/>
                    </a:ext>
                  </a:extLst>
                </a:gridCol>
                <a:gridCol w="2065468">
                  <a:extLst>
                    <a:ext uri="{9D8B030D-6E8A-4147-A177-3AD203B41FA5}">
                      <a16:colId xmlns:a16="http://schemas.microsoft.com/office/drawing/2014/main" val="1750089649"/>
                    </a:ext>
                  </a:extLst>
                </a:gridCol>
                <a:gridCol w="3551220">
                  <a:extLst>
                    <a:ext uri="{9D8B030D-6E8A-4147-A177-3AD203B41FA5}">
                      <a16:colId xmlns:a16="http://schemas.microsoft.com/office/drawing/2014/main" val="888952452"/>
                    </a:ext>
                  </a:extLst>
                </a:gridCol>
              </a:tblGrid>
              <a:tr h="544616">
                <a:tc>
                  <a:txBody>
                    <a:bodyPr/>
                    <a:lstStyle/>
                    <a:p>
                      <a:pPr algn="l"/>
                      <a:r>
                        <a:rPr lang="zh-CN" altLang="en-US" dirty="0">
                          <a:latin typeface="微软雅黑" panose="020B0503020204020204" pitchFamily="34" charset="-122"/>
                          <a:ea typeface="微软雅黑" panose="020B0503020204020204" pitchFamily="34" charset="-122"/>
                        </a:rPr>
                        <a:t>分类</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主要任务</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val="978769336"/>
                  </a:ext>
                </a:extLst>
              </a:tr>
              <a:tr h="674706">
                <a:tc>
                  <a:txBody>
                    <a:bodyPr/>
                    <a:lstStyle/>
                    <a:p>
                      <a:pPr algn="l"/>
                      <a:r>
                        <a:rPr lang="zh-CN" altLang="en-US" dirty="0">
                          <a:latin typeface="微软雅黑" panose="020B0503020204020204" pitchFamily="34" charset="-122"/>
                          <a:ea typeface="微软雅黑" panose="020B0503020204020204" pitchFamily="34" charset="-122"/>
                        </a:rPr>
                        <a:t>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分类；回归</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有特征，有标签，即有标准答案</a:t>
                      </a:r>
                    </a:p>
                  </a:txBody>
                  <a:tcPr anchor="ctr"/>
                </a:tc>
                <a:extLst>
                  <a:ext uri="{0D108BD9-81ED-4DB2-BD59-A6C34878D82A}">
                    <a16:rowId xmlns:a16="http://schemas.microsoft.com/office/drawing/2014/main" val="3305809370"/>
                  </a:ext>
                </a:extLst>
              </a:tr>
              <a:tr h="674706">
                <a:tc>
                  <a:txBody>
                    <a:bodyPr/>
                    <a:lstStyle/>
                    <a:p>
                      <a:pPr algn="l"/>
                      <a:r>
                        <a:rPr lang="zh-CN" altLang="en-US" dirty="0">
                          <a:latin typeface="微软雅黑" panose="020B0503020204020204" pitchFamily="34" charset="-122"/>
                          <a:ea typeface="微软雅黑" panose="020B0503020204020204" pitchFamily="34" charset="-122"/>
                        </a:rPr>
                        <a:t>半监督学习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分类；回归；聚类</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有特征，部分样本有标签</a:t>
                      </a:r>
                    </a:p>
                  </a:txBody>
                  <a:tcPr anchor="ctr"/>
                </a:tc>
                <a:extLst>
                  <a:ext uri="{0D108BD9-81ED-4DB2-BD59-A6C34878D82A}">
                    <a16:rowId xmlns:a16="http://schemas.microsoft.com/office/drawing/2014/main" val="1639083485"/>
                  </a:ext>
                </a:extLst>
              </a:tr>
              <a:tr h="674706">
                <a:tc>
                  <a:txBody>
                    <a:bodyPr/>
                    <a:lstStyle/>
                    <a:p>
                      <a:pPr algn="l"/>
                      <a:r>
                        <a:rPr lang="zh-CN" altLang="en-US" dirty="0">
                          <a:latin typeface="微软雅黑" panose="020B0503020204020204" pitchFamily="34" charset="-122"/>
                          <a:ea typeface="微软雅黑" panose="020B0503020204020204" pitchFamily="34" charset="-122"/>
                        </a:rPr>
                        <a:t>无监督学习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聚类；降维</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有特征，无标签，即无标准答案</a:t>
                      </a:r>
                    </a:p>
                  </a:txBody>
                  <a:tcPr anchor="ctr"/>
                </a:tc>
                <a:extLst>
                  <a:ext uri="{0D108BD9-81ED-4DB2-BD59-A6C34878D82A}">
                    <a16:rowId xmlns:a16="http://schemas.microsoft.com/office/drawing/2014/main" val="3887220862"/>
                  </a:ext>
                </a:extLst>
              </a:tr>
              <a:tr h="1542184">
                <a:tc>
                  <a:txBody>
                    <a:bodyPr/>
                    <a:lstStyle/>
                    <a:p>
                      <a:pPr algn="l"/>
                      <a:r>
                        <a:rPr lang="zh-CN" altLang="en-US" dirty="0">
                          <a:latin typeface="微软雅黑" panose="020B0503020204020204" pitchFamily="34" charset="-122"/>
                          <a:ea typeface="微软雅黑" panose="020B0503020204020204" pitchFamily="34" charset="-122"/>
                        </a:rPr>
                        <a:t>强化学习</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决策</a:t>
                      </a:r>
                    </a:p>
                  </a:txBody>
                  <a:tcPr anchor="ctr"/>
                </a:tc>
                <a:tc>
                  <a:txBody>
                    <a:bodyPr/>
                    <a:lstStyle/>
                    <a:p>
                      <a:pPr algn="l"/>
                      <a:r>
                        <a:rPr lang="zh-CN" altLang="en-US" dirty="0">
                          <a:latin typeface="微软雅黑" panose="020B0503020204020204" pitchFamily="34" charset="-122"/>
                          <a:ea typeface="微软雅黑" panose="020B0503020204020204" pitchFamily="34" charset="-122"/>
                        </a:rPr>
                        <a:t>无标签，有状态，有决策过程和奖励机制，学习一系列行为使学习目标最大化</a:t>
                      </a:r>
                    </a:p>
                  </a:txBody>
                  <a:tcPr anchor="ctr"/>
                </a:tc>
                <a:extLst>
                  <a:ext uri="{0D108BD9-81ED-4DB2-BD59-A6C34878D82A}">
                    <a16:rowId xmlns:a16="http://schemas.microsoft.com/office/drawing/2014/main" val="4225784182"/>
                  </a:ext>
                </a:extLst>
              </a:tr>
            </a:tbl>
          </a:graphicData>
        </a:graphic>
      </p:graphicFrame>
      <p:sp>
        <p:nvSpPr>
          <p:cNvPr id="5" name="矩形 4"/>
          <p:cNvSpPr/>
          <p:nvPr/>
        </p:nvSpPr>
        <p:spPr>
          <a:xfrm>
            <a:off x="162560" y="1239404"/>
            <a:ext cx="8680226"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根据问题类别和建模方式的差异，机器学习中的模型与算法主要分为以下四类：监督 学习（</a:t>
            </a:r>
            <a:r>
              <a:rPr lang="en-US" altLang="zh-CN" dirty="0">
                <a:latin typeface="微软雅黑" panose="020B0503020204020204" pitchFamily="34" charset="-122"/>
                <a:ea typeface="微软雅黑" panose="020B0503020204020204" pitchFamily="34" charset="-122"/>
              </a:rPr>
              <a:t>supervised learning</a:t>
            </a:r>
            <a:r>
              <a:rPr lang="zh-CN" altLang="en-US" dirty="0">
                <a:latin typeface="微软雅黑" panose="020B0503020204020204" pitchFamily="34" charset="-122"/>
                <a:ea typeface="微软雅黑" panose="020B0503020204020204" pitchFamily="34" charset="-122"/>
              </a:rPr>
              <a:t>）、无监督学习（</a:t>
            </a:r>
            <a:r>
              <a:rPr lang="en-US" altLang="zh-CN" dirty="0">
                <a:latin typeface="微软雅黑" panose="020B0503020204020204" pitchFamily="34" charset="-122"/>
                <a:ea typeface="微软雅黑" panose="020B0503020204020204" pitchFamily="34" charset="-122"/>
              </a:rPr>
              <a:t>unsupervised learning</a:t>
            </a:r>
            <a:r>
              <a:rPr lang="zh-CN" altLang="en-US" dirty="0">
                <a:latin typeface="微软雅黑" panose="020B0503020204020204" pitchFamily="34" charset="-122"/>
                <a:ea typeface="微软雅黑" panose="020B0503020204020204" pitchFamily="34" charset="-122"/>
              </a:rPr>
              <a:t>）、半监督学习（</a:t>
            </a:r>
            <a:r>
              <a:rPr lang="en-US" altLang="zh-CN" dirty="0">
                <a:latin typeface="微软雅黑" panose="020B0503020204020204" pitchFamily="34" charset="-122"/>
                <a:ea typeface="微软雅黑" panose="020B0503020204020204" pitchFamily="34" charset="-122"/>
              </a:rPr>
              <a:t>semi-supervised learning</a:t>
            </a:r>
            <a:r>
              <a:rPr lang="zh-CN" altLang="en-US" dirty="0">
                <a:latin typeface="微软雅黑" panose="020B0503020204020204" pitchFamily="34" charset="-122"/>
                <a:ea typeface="微软雅黑" panose="020B0503020204020204" pitchFamily="34" charset="-122"/>
              </a:rPr>
              <a:t>）和强化学习（</a:t>
            </a:r>
            <a:r>
              <a:rPr lang="en-US" altLang="zh-CN" dirty="0">
                <a:latin typeface="微软雅黑" panose="020B0503020204020204" pitchFamily="34" charset="-122"/>
                <a:ea typeface="微软雅黑" panose="020B0503020204020204" pitchFamily="34" charset="-122"/>
              </a:rPr>
              <a:t>reinforcement learning</a:t>
            </a:r>
            <a:r>
              <a:rPr lang="zh-CN" altLang="en-US" dirty="0">
                <a:latin typeface="微软雅黑" panose="020B0503020204020204" pitchFamily="34" charset="-122"/>
                <a:ea typeface="微软雅黑" panose="020B0503020204020204" pitchFamily="34" charset="-122"/>
              </a:rPr>
              <a:t>）</a:t>
            </a:r>
          </a:p>
        </p:txBody>
      </p:sp>
      <p:sp>
        <p:nvSpPr>
          <p:cNvPr id="8" name="页脚占位符 2">
            <a:extLst>
              <a:ext uri="{FF2B5EF4-FFF2-40B4-BE49-F238E27FC236}">
                <a16:creationId xmlns:a16="http://schemas.microsoft.com/office/drawing/2014/main" id="{6B016646-6417-4DA2-93FF-4FB0861C1B0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12266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11</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机器学习的主要任务</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330226" y="4436770"/>
            <a:ext cx="8299050" cy="1802205"/>
          </a:xfrm>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回归问题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分类问题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聚类问题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降维问题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203253" y="1366819"/>
            <a:ext cx="8552997"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根据训练数据是否有标签，学习任务被大致划分为两类，监督学习和无监督学习。监督学习旨在分析输入变量和输出变量之间的关系，构建模型找出两者之间的变化规律，若输出变量是连续的，那么这类学习任务被称为回归（</a:t>
            </a:r>
            <a:r>
              <a:rPr lang="en-US" altLang="zh-CN" dirty="0">
                <a:latin typeface="微软雅黑" panose="020B0503020204020204" pitchFamily="34" charset="-122"/>
                <a:ea typeface="微软雅黑" panose="020B0503020204020204" pitchFamily="34" charset="-122"/>
              </a:rPr>
              <a:t>regression</a:t>
            </a:r>
            <a:r>
              <a:rPr lang="zh-CN" altLang="en-US" dirty="0">
                <a:latin typeface="微软雅黑" panose="020B0503020204020204" pitchFamily="34" charset="-122"/>
                <a:ea typeface="微软雅黑" panose="020B0503020204020204" pitchFamily="34" charset="-122"/>
              </a:rPr>
              <a:t>），如果输出变量为离散的，那么这一学习任务就是一个分类（</a:t>
            </a:r>
            <a:r>
              <a:rPr lang="en-US" altLang="zh-CN" dirty="0">
                <a:latin typeface="微软雅黑" panose="020B0503020204020204" pitchFamily="34" charset="-122"/>
                <a:ea typeface="微软雅黑" panose="020B0503020204020204" pitchFamily="34" charset="-122"/>
              </a:rPr>
              <a:t>classification</a:t>
            </a:r>
            <a:r>
              <a:rPr lang="zh-CN" altLang="en-US" dirty="0">
                <a:latin typeface="微软雅黑" panose="020B0503020204020204" pitchFamily="34" charset="-122"/>
                <a:ea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无监督学习通过未标注数据来揭示数据的内在规律和性质，无监督学习主要包括聚类（</a:t>
            </a:r>
            <a:r>
              <a:rPr lang="en-US" altLang="zh-CN" dirty="0">
                <a:latin typeface="微软雅黑" panose="020B0503020204020204" pitchFamily="34" charset="-122"/>
                <a:ea typeface="微软雅黑" panose="020B0503020204020204" pitchFamily="34" charset="-122"/>
              </a:rPr>
              <a:t>clustering</a:t>
            </a:r>
            <a:r>
              <a:rPr lang="zh-CN" altLang="en-US" dirty="0">
                <a:latin typeface="微软雅黑" panose="020B0503020204020204" pitchFamily="34" charset="-122"/>
                <a:ea typeface="微软雅黑" panose="020B0503020204020204" pitchFamily="34" charset="-122"/>
              </a:rPr>
              <a:t>）和降维（</a:t>
            </a:r>
            <a:r>
              <a:rPr lang="en-US" altLang="zh-CN" dirty="0">
                <a:latin typeface="微软雅黑" panose="020B0503020204020204" pitchFamily="34" charset="-122"/>
                <a:ea typeface="微软雅黑" panose="020B0503020204020204" pitchFamily="34" charset="-122"/>
              </a:rPr>
              <a:t>dimension reduction</a:t>
            </a:r>
            <a:r>
              <a:rPr lang="zh-CN" altLang="en-US" dirty="0">
                <a:latin typeface="微软雅黑" panose="020B0503020204020204" pitchFamily="34" charset="-122"/>
                <a:ea typeface="微软雅黑" panose="020B0503020204020204" pitchFamily="34" charset="-122"/>
              </a:rPr>
              <a:t>）问题</a:t>
            </a:r>
          </a:p>
        </p:txBody>
      </p:sp>
      <p:sp>
        <p:nvSpPr>
          <p:cNvPr id="8" name="页脚占位符 2">
            <a:extLst>
              <a:ext uri="{FF2B5EF4-FFF2-40B4-BE49-F238E27FC236}">
                <a16:creationId xmlns:a16="http://schemas.microsoft.com/office/drawing/2014/main" id="{D5AA75A4-28C6-4DE5-9D06-9C3D0F44F4B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79398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12</a:t>
            </a:fld>
            <a:endParaRPr lang="en-US" altLang="zh-CN"/>
          </a:p>
        </p:txBody>
      </p:sp>
      <p:sp>
        <p:nvSpPr>
          <p:cNvPr id="10" name="矩形 9"/>
          <p:cNvSpPr/>
          <p:nvPr/>
        </p:nvSpPr>
        <p:spPr>
          <a:xfrm>
            <a:off x="311972" y="583479"/>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回归问题</a:t>
            </a:r>
            <a:endParaRPr lang="zh-CN" altLang="en-US" sz="1200" dirty="0"/>
          </a:p>
        </p:txBody>
      </p:sp>
      <mc:AlternateContent xmlns:mc="http://schemas.openxmlformats.org/markup-compatibility/2006" xmlns:a14="http://schemas.microsoft.com/office/drawing/2010/main">
        <mc:Choice Requires="a14">
          <p:sp>
            <p:nvSpPr>
              <p:cNvPr id="11" name="矩形 10"/>
              <p:cNvSpPr/>
              <p:nvPr/>
            </p:nvSpPr>
            <p:spPr>
              <a:xfrm>
                <a:off x="311972" y="1179936"/>
                <a:ext cx="8670663" cy="170540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回归问题旨在学习输入空间</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𝜒</m:t>
                    </m:r>
                  </m:oMath>
                </a14:m>
                <a:r>
                  <a:rPr lang="zh-CN" altLang="en-US" dirty="0">
                    <a:latin typeface="微软雅黑" panose="020B0503020204020204" pitchFamily="34" charset="-122"/>
                    <a:ea typeface="微软雅黑" panose="020B0503020204020204" pitchFamily="34" charset="-122"/>
                  </a:rPr>
                  <a:t>到输出空间</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𝑌</m:t>
                    </m:r>
                  </m:oMath>
                </a14:m>
                <a:r>
                  <a:rPr lang="zh-CN" altLang="en-US" dirty="0">
                    <a:latin typeface="微软雅黑" panose="020B0503020204020204" pitchFamily="34" charset="-122"/>
                    <a:ea typeface="微软雅黑" panose="020B0503020204020204" pitchFamily="34" charset="-122"/>
                  </a:rPr>
                  <a:t>的映射函数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zh-CN" altLang="en-US" b="0" i="1" smtClean="0">
                        <a:latin typeface="Cambria Math" panose="02040503050406030204" pitchFamily="18" charset="0"/>
                        <a:ea typeface="微软雅黑" panose="020B0503020204020204" pitchFamily="34" charset="-122"/>
                      </a:rPr>
                      <m:t>𝜒</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oMath>
                </a14:m>
                <a:r>
                  <a:rPr lang="zh-CN" altLang="en-US" dirty="0">
                    <a:latin typeface="微软雅黑" panose="020B0503020204020204" pitchFamily="34" charset="-122"/>
                    <a:ea typeface="微软雅黑" panose="020B0503020204020204" pitchFamily="34" charset="-122"/>
                  </a:rPr>
                  <a:t>。这个“学习”过程被称为“回归”或“拟合”，即选择一条直线或曲线</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逼近已知数据，从而预测未知数据。按照输入变量的个数，回归问题可划分为一元回归和多元回归；而按照模型的类型，又可分为线性回归和非线性回归</a:t>
                </a:r>
              </a:p>
            </p:txBody>
          </p:sp>
        </mc:Choice>
        <mc:Fallback xmlns="">
          <p:sp>
            <p:nvSpPr>
              <p:cNvPr id="11" name="矩形 10"/>
              <p:cNvSpPr>
                <a:spLocks noRot="1" noChangeAspect="1" noMove="1" noResize="1" noEditPoints="1" noAdjustHandles="1" noChangeArrowheads="1" noChangeShapeType="1" noTextEdit="1"/>
              </p:cNvSpPr>
              <p:nvPr/>
            </p:nvSpPr>
            <p:spPr>
              <a:xfrm>
                <a:off x="311972" y="1179936"/>
                <a:ext cx="8670663" cy="1705403"/>
              </a:xfrm>
              <a:prstGeom prst="rect">
                <a:avLst/>
              </a:prstGeom>
              <a:blipFill>
                <a:blip r:embed="rId2"/>
                <a:stretch>
                  <a:fillRect l="-562" r="-492" b="-5018"/>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A1323BE1-EC90-4629-8188-14C718734D3D}"/>
              </a:ext>
            </a:extLst>
          </p:cNvPr>
          <p:cNvSpPr txBox="1"/>
          <p:nvPr/>
        </p:nvSpPr>
        <p:spPr>
          <a:xfrm>
            <a:off x="267498" y="3077691"/>
            <a:ext cx="8609004"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在食品领域，一些红酒厂商根据红酒的酸性、含糖量、氯化物含量、</a:t>
            </a:r>
            <a:r>
              <a:rPr lang="en-US" altLang="zh-CN" dirty="0">
                <a:latin typeface="微软雅黑" panose="020B0503020204020204" pitchFamily="34" charset="-122"/>
                <a:ea typeface="微软雅黑" panose="020B0503020204020204" pitchFamily="34" charset="-122"/>
              </a:rPr>
              <a:t>PH</a:t>
            </a:r>
            <a:r>
              <a:rPr lang="zh-CN" altLang="en-US" dirty="0">
                <a:latin typeface="微软雅黑" panose="020B0503020204020204" pitchFamily="34" charset="-122"/>
                <a:ea typeface="微软雅黑" panose="020B0503020204020204" pitchFamily="34" charset="-122"/>
              </a:rPr>
              <a:t>值、密度等信息，建立回归算法，对红酒品质进行把控；在交通领域，回归算法可以用于预测交通流量</a:t>
            </a:r>
          </a:p>
        </p:txBody>
      </p:sp>
      <p:grpSp>
        <p:nvGrpSpPr>
          <p:cNvPr id="6" name="组合 5">
            <a:extLst>
              <a:ext uri="{FF2B5EF4-FFF2-40B4-BE49-F238E27FC236}">
                <a16:creationId xmlns:a16="http://schemas.microsoft.com/office/drawing/2014/main" id="{E8DD97A3-9CDD-4AF9-A047-E22FA9DEABC1}"/>
              </a:ext>
            </a:extLst>
          </p:cNvPr>
          <p:cNvGrpSpPr/>
          <p:nvPr/>
        </p:nvGrpSpPr>
        <p:grpSpPr>
          <a:xfrm>
            <a:off x="2893460" y="4081579"/>
            <a:ext cx="4233436" cy="2757371"/>
            <a:chOff x="1991334" y="3937688"/>
            <a:chExt cx="4233436" cy="2757371"/>
          </a:xfrm>
        </p:grpSpPr>
        <p:pic>
          <p:nvPicPr>
            <p:cNvPr id="4" name="图片 3">
              <a:extLst>
                <a:ext uri="{FF2B5EF4-FFF2-40B4-BE49-F238E27FC236}">
                  <a16:creationId xmlns:a16="http://schemas.microsoft.com/office/drawing/2014/main" id="{4D4D413F-DACD-4DA3-8C4D-D3D5F3D925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1334" y="3937688"/>
              <a:ext cx="4233436" cy="2757371"/>
            </a:xfrm>
            <a:prstGeom prst="rect">
              <a:avLst/>
            </a:prstGeom>
          </p:spPr>
        </p:pic>
        <p:sp>
          <p:nvSpPr>
            <p:cNvPr id="5" name="矩形 4">
              <a:extLst>
                <a:ext uri="{FF2B5EF4-FFF2-40B4-BE49-F238E27FC236}">
                  <a16:creationId xmlns:a16="http://schemas.microsoft.com/office/drawing/2014/main" id="{5920BC06-B7F7-4569-A94D-66DCFDAFFD95}"/>
                </a:ext>
              </a:extLst>
            </p:cNvPr>
            <p:cNvSpPr/>
            <p:nvPr/>
          </p:nvSpPr>
          <p:spPr>
            <a:xfrm rot="254167">
              <a:off x="5059441" y="5949552"/>
              <a:ext cx="1118649" cy="325236"/>
            </a:xfrm>
            <a:prstGeom prst="rect">
              <a:avLst/>
            </a:prstGeom>
            <a:solidFill>
              <a:srgbClr val="F4F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97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13</a:t>
            </a:fld>
            <a:endParaRPr lang="en-US" altLang="zh-CN"/>
          </a:p>
        </p:txBody>
      </p:sp>
      <p:sp>
        <p:nvSpPr>
          <p:cNvPr id="15" name="矩形 14"/>
          <p:cNvSpPr/>
          <p:nvPr/>
        </p:nvSpPr>
        <p:spPr>
          <a:xfrm>
            <a:off x="267367" y="700702"/>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分类问题</a:t>
            </a:r>
          </a:p>
        </p:txBody>
      </p:sp>
      <mc:AlternateContent xmlns:mc="http://schemas.openxmlformats.org/markup-compatibility/2006" xmlns:a14="http://schemas.microsoft.com/office/drawing/2010/main">
        <mc:Choice Requires="a14">
          <p:sp>
            <p:nvSpPr>
              <p:cNvPr id="16" name="矩形 15"/>
              <p:cNvSpPr/>
              <p:nvPr/>
            </p:nvSpPr>
            <p:spPr>
              <a:xfrm>
                <a:off x="85587" y="1377321"/>
                <a:ext cx="8670663"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分类问题旨在通过已有数据</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来构建学习器，从而能对新的输入数据</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𝑥</m:t>
                        </m:r>
                      </m:e>
                    </m:acc>
                  </m:oMath>
                </a14:m>
                <a:r>
                  <a:rPr lang="zh-CN" altLang="en-US" dirty="0">
                    <a:latin typeface="微软雅黑" panose="020B0503020204020204" pitchFamily="34" charset="-122"/>
                    <a:ea typeface="微软雅黑" panose="020B0503020204020204" pitchFamily="34" charset="-122"/>
                  </a:rPr>
                  <a:t>精准地预测出其正确的分类</a:t>
                </a:r>
                <a14:m>
                  <m:oMath xmlns:m="http://schemas.openxmlformats.org/officeDocument/2006/math">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r>
                      <a:rPr lang="zh-CN" altLang="en-US"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这里的学习器也被称为分类模型、分类决策模型、分类器。</a:t>
                </a:r>
              </a:p>
            </p:txBody>
          </p:sp>
        </mc:Choice>
        <mc:Fallback xmlns="">
          <p:sp>
            <p:nvSpPr>
              <p:cNvPr id="16" name="矩形 15"/>
              <p:cNvSpPr>
                <a:spLocks noRot="1" noChangeAspect="1" noMove="1" noResize="1" noEditPoints="1" noAdjustHandles="1" noChangeArrowheads="1" noChangeShapeType="1" noTextEdit="1"/>
              </p:cNvSpPr>
              <p:nvPr/>
            </p:nvSpPr>
            <p:spPr>
              <a:xfrm>
                <a:off x="85587" y="1377321"/>
                <a:ext cx="8670663" cy="874407"/>
              </a:xfrm>
              <a:prstGeom prst="rect">
                <a:avLst/>
              </a:prstGeom>
              <a:blipFill>
                <a:blip r:embed="rId2"/>
                <a:stretch>
                  <a:fillRect l="-563" r="-281" b="-10490"/>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 东南大学 刘志远教授</a:t>
            </a:r>
            <a:endParaRPr lang="en-US" altLang="zh-CN" dirty="0"/>
          </a:p>
        </p:txBody>
      </p:sp>
      <p:sp>
        <p:nvSpPr>
          <p:cNvPr id="13" name="文本框 12">
            <a:extLst>
              <a:ext uri="{FF2B5EF4-FFF2-40B4-BE49-F238E27FC236}">
                <a16:creationId xmlns:a16="http://schemas.microsoft.com/office/drawing/2014/main" id="{68BC7B0D-E9BE-4815-BFEC-797832C6CC8C}"/>
              </a:ext>
            </a:extLst>
          </p:cNvPr>
          <p:cNvSpPr txBox="1"/>
          <p:nvPr/>
        </p:nvSpPr>
        <p:spPr>
          <a:xfrm>
            <a:off x="162560" y="2405127"/>
            <a:ext cx="8546542"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交通领域分类算法常用于识别交通拥堵状态，识别交通风险点等；在电商平台，分类算法被应用于电商优惠券发放、客户分类、广告推送等；在医学上，分类算法越来越多地被应用于肿瘤识别、自动化疾病监测等方面</a:t>
            </a:r>
          </a:p>
        </p:txBody>
      </p:sp>
      <p:pic>
        <p:nvPicPr>
          <p:cNvPr id="3" name="图片 2">
            <a:extLst>
              <a:ext uri="{FF2B5EF4-FFF2-40B4-BE49-F238E27FC236}">
                <a16:creationId xmlns:a16="http://schemas.microsoft.com/office/drawing/2014/main" id="{6C527E65-BEC8-4C1E-BC87-09E87FB0B0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69281" y="3429000"/>
            <a:ext cx="2334863" cy="3316321"/>
          </a:xfrm>
          <a:prstGeom prst="rect">
            <a:avLst/>
          </a:prstGeom>
        </p:spPr>
      </p:pic>
      <p:pic>
        <p:nvPicPr>
          <p:cNvPr id="4" name="图片 3">
            <a:extLst>
              <a:ext uri="{FF2B5EF4-FFF2-40B4-BE49-F238E27FC236}">
                <a16:creationId xmlns:a16="http://schemas.microsoft.com/office/drawing/2014/main" id="{4A909C9D-7846-4E0E-965C-C0CF90209DE6}"/>
              </a:ext>
            </a:extLst>
          </p:cNvPr>
          <p:cNvPicPr>
            <a:picLocks noChangeAspect="1"/>
          </p:cNvPicPr>
          <p:nvPr/>
        </p:nvPicPr>
        <p:blipFill>
          <a:blip r:embed="rId4"/>
          <a:stretch>
            <a:fillRect/>
          </a:stretch>
        </p:blipFill>
        <p:spPr>
          <a:xfrm>
            <a:off x="960660" y="3773786"/>
            <a:ext cx="2975933" cy="2910384"/>
          </a:xfrm>
          <a:prstGeom prst="rect">
            <a:avLst/>
          </a:prstGeom>
        </p:spPr>
      </p:pic>
    </p:spTree>
    <p:extLst>
      <p:ext uri="{BB962C8B-B14F-4D97-AF65-F5344CB8AC3E}">
        <p14:creationId xmlns:p14="http://schemas.microsoft.com/office/powerpoint/2010/main" val="122761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14</a:t>
            </a:fld>
            <a:endParaRPr lang="en-US" altLang="zh-CN"/>
          </a:p>
        </p:txBody>
      </p:sp>
      <p:sp>
        <p:nvSpPr>
          <p:cNvPr id="15" name="矩形 14"/>
          <p:cNvSpPr/>
          <p:nvPr/>
        </p:nvSpPr>
        <p:spPr>
          <a:xfrm>
            <a:off x="267367" y="700702"/>
            <a:ext cx="5717689" cy="523220"/>
          </a:xfrm>
          <a:prstGeom prst="rect">
            <a:avLst/>
          </a:prstGeom>
        </p:spPr>
        <p:txBody>
          <a:bodyPr wrap="square">
            <a:spAutoFit/>
          </a:bodyPr>
          <a:lstStyle/>
          <a:p>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回归问题 </a:t>
            </a:r>
            <a:r>
              <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分类问题</a:t>
            </a:r>
          </a:p>
        </p:txBody>
      </p:sp>
      <p:sp>
        <p:nvSpPr>
          <p:cNvPr id="9" name="页脚占位符 2">
            <a:extLst>
              <a:ext uri="{FF2B5EF4-FFF2-40B4-BE49-F238E27FC236}">
                <a16:creationId xmlns:a16="http://schemas.microsoft.com/office/drawing/2014/main" id="{0640474C-D343-4FFC-A3FE-CF4EB98D7B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 东南大学 刘志远教授</a:t>
            </a:r>
            <a:endParaRPr lang="en-US" altLang="zh-CN" dirty="0"/>
          </a:p>
        </p:txBody>
      </p:sp>
      <p:sp>
        <p:nvSpPr>
          <p:cNvPr id="5" name="文本框 4">
            <a:extLst>
              <a:ext uri="{FF2B5EF4-FFF2-40B4-BE49-F238E27FC236}">
                <a16:creationId xmlns:a16="http://schemas.microsoft.com/office/drawing/2014/main" id="{0C37AA78-8AD3-4A96-9A30-38D15BADCE93}"/>
              </a:ext>
            </a:extLst>
          </p:cNvPr>
          <p:cNvSpPr txBox="1"/>
          <p:nvPr/>
        </p:nvSpPr>
        <p:spPr>
          <a:xfrm>
            <a:off x="224681" y="1551867"/>
            <a:ext cx="8531569"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回归问题与分类问题本质区别在于哪里？我们能否将回归问题与分类问题相互转化？（例如回归方法结合阈值处理分类问题）</a:t>
            </a:r>
          </a:p>
        </p:txBody>
      </p:sp>
    </p:spTree>
    <p:extLst>
      <p:ext uri="{BB962C8B-B14F-4D97-AF65-F5344CB8AC3E}">
        <p14:creationId xmlns:p14="http://schemas.microsoft.com/office/powerpoint/2010/main" val="639207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15</a:t>
            </a:fld>
            <a:endParaRPr lang="en-US" altLang="zh-CN"/>
          </a:p>
        </p:txBody>
      </p:sp>
      <p:sp>
        <p:nvSpPr>
          <p:cNvPr id="9" name="矩形 8"/>
          <p:cNvSpPr/>
          <p:nvPr/>
        </p:nvSpPr>
        <p:spPr>
          <a:xfrm>
            <a:off x="311972" y="583479"/>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聚类问题</a:t>
            </a:r>
            <a:endParaRPr lang="zh-CN" altLang="en-US" sz="1200" dirty="0"/>
          </a:p>
        </p:txBody>
      </p:sp>
      <p:sp>
        <p:nvSpPr>
          <p:cNvPr id="13" name="矩形 12"/>
          <p:cNvSpPr/>
          <p:nvPr/>
        </p:nvSpPr>
        <p:spPr>
          <a:xfrm>
            <a:off x="311972" y="1105872"/>
            <a:ext cx="8670663" cy="288540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聚类是无监督学习中最典型的一类问题，它将样本集中相似的样本分配到同一类别中，从而得到了一些不同的类或簇。</a:t>
            </a:r>
            <a:r>
              <a:rPr lang="zh-CN" altLang="en-US" b="1" dirty="0">
                <a:latin typeface="微软雅黑" panose="020B0503020204020204" pitchFamily="34" charset="-122"/>
                <a:ea typeface="微软雅黑" panose="020B0503020204020204" pitchFamily="34" charset="-122"/>
              </a:rPr>
              <a:t>聚类并不要求事先给定类别，而是让模型从数据中自动学习类别划分</a:t>
            </a:r>
            <a:r>
              <a:rPr lang="zh-CN" altLang="en-US" dirty="0">
                <a:latin typeface="微软雅黑" panose="020B0503020204020204" pitchFamily="34" charset="-122"/>
                <a:ea typeface="微软雅黑" panose="020B0503020204020204" pitchFamily="34" charset="-122"/>
              </a:rPr>
              <a:t>。聚类问题可以被分为两类，硬聚类（</a:t>
            </a:r>
            <a:r>
              <a:rPr lang="en-US" altLang="zh-CN" dirty="0">
                <a:latin typeface="微软雅黑" panose="020B0503020204020204" pitchFamily="34" charset="-122"/>
                <a:ea typeface="微软雅黑" panose="020B0503020204020204" pitchFamily="34" charset="-122"/>
              </a:rPr>
              <a:t>hard clustering</a:t>
            </a:r>
            <a:r>
              <a:rPr lang="zh-CN" altLang="en-US" dirty="0">
                <a:latin typeface="微软雅黑" panose="020B0503020204020204" pitchFamily="34" charset="-122"/>
                <a:ea typeface="微软雅黑" panose="020B0503020204020204" pitchFamily="34" charset="-122"/>
              </a:rPr>
              <a:t>）和软聚类（</a:t>
            </a:r>
            <a:r>
              <a:rPr lang="en-US" altLang="zh-CN" dirty="0">
                <a:latin typeface="微软雅黑" panose="020B0503020204020204" pitchFamily="34" charset="-122"/>
                <a:ea typeface="微软雅黑" panose="020B0503020204020204" pitchFamily="34" charset="-122"/>
              </a:rPr>
              <a:t>soft clustering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600" dirty="0">
              <a:latin typeface="微软雅黑" panose="020B0503020204020204" pitchFamily="34" charset="-122"/>
              <a:ea typeface="微软雅黑" panose="020B0503020204020204" pitchFamily="34" charset="-122"/>
            </a:endParaRPr>
          </a:p>
          <a:p>
            <a:r>
              <a:rPr lang="zh-CN" altLang="en-US"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硬聚类</a:t>
            </a:r>
            <a:r>
              <a:rPr lang="zh-CN" altLang="en-US" dirty="0">
                <a:latin typeface="微软雅黑" panose="020B0503020204020204" pitchFamily="34" charset="-122"/>
                <a:ea typeface="微软雅黑" panose="020B0503020204020204" pitchFamily="34" charset="-122"/>
              </a:rPr>
              <a:t>：把每一个样本确切分到某一个聚类中</a:t>
            </a:r>
            <a:endParaRPr lang="en-US" altLang="zh-CN" dirty="0">
              <a:latin typeface="微软雅黑" panose="020B0503020204020204" pitchFamily="34" charset="-122"/>
              <a:ea typeface="微软雅黑" panose="020B0503020204020204" pitchFamily="34" charset="-122"/>
            </a:endParaRPr>
          </a:p>
          <a:p>
            <a:endParaRPr lang="en-US" altLang="zh-CN" sz="1050" dirty="0">
              <a:latin typeface="微软雅黑" panose="020B0503020204020204" pitchFamily="34" charset="-122"/>
              <a:ea typeface="微软雅黑" panose="020B0503020204020204" pitchFamily="34" charset="-122"/>
            </a:endParaRPr>
          </a:p>
          <a:p>
            <a:r>
              <a:rPr lang="zh-CN" altLang="en-US"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软聚类</a:t>
            </a:r>
            <a:r>
              <a:rPr lang="zh-CN" altLang="en-US" dirty="0">
                <a:latin typeface="微软雅黑" panose="020B0503020204020204" pitchFamily="34" charset="-122"/>
                <a:ea typeface="微软雅黑" panose="020B0503020204020204" pitchFamily="34" charset="-122"/>
              </a:rPr>
              <a:t>：允许每个样本可以属于多个类，并定义数据点与各个聚类的成员水平（</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之间的概率值，可以显示数据点与某一聚类之间联系的强弱）</a:t>
            </a:r>
          </a:p>
        </p:txBody>
      </p:sp>
      <p:pic>
        <p:nvPicPr>
          <p:cNvPr id="4" name="图片 3"/>
          <p:cNvPicPr>
            <a:picLocks noChangeAspect="1"/>
          </p:cNvPicPr>
          <p:nvPr/>
        </p:nvPicPr>
        <p:blipFill>
          <a:blip r:embed="rId2"/>
          <a:stretch>
            <a:fillRect/>
          </a:stretch>
        </p:blipFill>
        <p:spPr>
          <a:xfrm>
            <a:off x="2172680" y="3899687"/>
            <a:ext cx="4949246" cy="2958313"/>
          </a:xfrm>
          <a:prstGeom prst="rect">
            <a:avLst/>
          </a:prstGeom>
        </p:spPr>
      </p:pic>
      <p:sp>
        <p:nvSpPr>
          <p:cNvPr id="8" name="页脚占位符 2">
            <a:extLst>
              <a:ext uri="{FF2B5EF4-FFF2-40B4-BE49-F238E27FC236}">
                <a16:creationId xmlns:a16="http://schemas.microsoft.com/office/drawing/2014/main" id="{73A3CA6A-4C7F-4C2E-B08C-68C92FA9C50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34248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F466D0-3571-4552-AE92-CAA233D0AC42}"/>
              </a:ext>
            </a:extLst>
          </p:cNvPr>
          <p:cNvSpPr>
            <a:spLocks noGrp="1"/>
          </p:cNvSpPr>
          <p:nvPr>
            <p:ph type="dt" sz="half" idx="10"/>
          </p:nvPr>
        </p:nvSpPr>
        <p:spPr/>
        <p:txBody>
          <a:bodyPr/>
          <a:lstStyle/>
          <a:p>
            <a:pPr>
              <a:defRPr/>
            </a:pPr>
            <a:fld id="{ACF5701F-746E-469B-BDDA-F93B22D4DB72}" type="datetime1">
              <a:rPr lang="en-US" altLang="zh-CN" smtClean="0"/>
              <a:t>5/26/2021</a:t>
            </a:fld>
            <a:endParaRPr lang="en-US" altLang="zh-CN"/>
          </a:p>
        </p:txBody>
      </p:sp>
      <p:sp>
        <p:nvSpPr>
          <p:cNvPr id="4" name="灯片编号占位符 3">
            <a:extLst>
              <a:ext uri="{FF2B5EF4-FFF2-40B4-BE49-F238E27FC236}">
                <a16:creationId xmlns:a16="http://schemas.microsoft.com/office/drawing/2014/main" id="{63A2F83B-F7E7-4E4E-8602-82B65B244BB1}"/>
              </a:ext>
            </a:extLst>
          </p:cNvPr>
          <p:cNvSpPr>
            <a:spLocks noGrp="1"/>
          </p:cNvSpPr>
          <p:nvPr>
            <p:ph type="sldNum" sz="quarter" idx="12"/>
          </p:nvPr>
        </p:nvSpPr>
        <p:spPr/>
        <p:txBody>
          <a:bodyPr/>
          <a:lstStyle/>
          <a:p>
            <a:pPr>
              <a:defRPr/>
            </a:pPr>
            <a:fld id="{D1009943-BA82-4F6A-BD7C-764069224CD2}" type="slidenum">
              <a:rPr lang="zh-CN" altLang="en-US" smtClean="0"/>
              <a:pPr>
                <a:defRPr/>
              </a:pPr>
              <a:t>16</a:t>
            </a:fld>
            <a:endParaRPr lang="en-US" altLang="zh-CN"/>
          </a:p>
        </p:txBody>
      </p:sp>
      <p:pic>
        <p:nvPicPr>
          <p:cNvPr id="6" name="图片 5">
            <a:extLst>
              <a:ext uri="{FF2B5EF4-FFF2-40B4-BE49-F238E27FC236}">
                <a16:creationId xmlns:a16="http://schemas.microsoft.com/office/drawing/2014/main" id="{6E5D4868-2DE5-43D9-A5CD-3A50E3BB88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6459" y="508249"/>
            <a:ext cx="5711679" cy="3945269"/>
          </a:xfrm>
          <a:prstGeom prst="rect">
            <a:avLst/>
          </a:prstGeom>
        </p:spPr>
      </p:pic>
      <p:sp>
        <p:nvSpPr>
          <p:cNvPr id="7" name="文本框 6">
            <a:extLst>
              <a:ext uri="{FF2B5EF4-FFF2-40B4-BE49-F238E27FC236}">
                <a16:creationId xmlns:a16="http://schemas.microsoft.com/office/drawing/2014/main" id="{A5F446F7-A552-4EB9-AE30-F3446554383D}"/>
              </a:ext>
            </a:extLst>
          </p:cNvPr>
          <p:cNvSpPr txBox="1"/>
          <p:nvPr/>
        </p:nvSpPr>
        <p:spPr>
          <a:xfrm>
            <a:off x="78926" y="1893146"/>
            <a:ext cx="2806834" cy="280794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聚类算法的一个典型应用是</a:t>
            </a:r>
            <a:r>
              <a:rPr lang="zh-CN" altLang="en-US" sz="2000" dirty="0">
                <a:solidFill>
                  <a:srgbClr val="FF0000"/>
                </a:solidFill>
                <a:latin typeface="微软雅黑" panose="020B0503020204020204" pitchFamily="34" charset="-122"/>
                <a:ea typeface="微软雅黑" panose="020B0503020204020204" pitchFamily="34" charset="-122"/>
              </a:rPr>
              <a:t>新闻编辑</a:t>
            </a:r>
            <a:r>
              <a:rPr lang="zh-CN" altLang="en-US" sz="2000" dirty="0">
                <a:latin typeface="微软雅黑" panose="020B0503020204020204" pitchFamily="34" charset="-122"/>
                <a:ea typeface="微软雅黑" panose="020B0503020204020204" pitchFamily="34" charset="-122"/>
              </a:rPr>
              <a:t>，新闻网站每天搜集上万条新闻（无标签），对新闻进行聚类，将有相关性的新闻放在同一板块中</a:t>
            </a:r>
          </a:p>
        </p:txBody>
      </p:sp>
      <p:pic>
        <p:nvPicPr>
          <p:cNvPr id="9" name="图片 8">
            <a:extLst>
              <a:ext uri="{FF2B5EF4-FFF2-40B4-BE49-F238E27FC236}">
                <a16:creationId xmlns:a16="http://schemas.microsoft.com/office/drawing/2014/main" id="{03B536C0-B697-4CD8-8275-22FF1A5555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6350" y="2932119"/>
            <a:ext cx="3640420" cy="3694644"/>
          </a:xfrm>
          <a:prstGeom prst="rect">
            <a:avLst/>
          </a:prstGeom>
        </p:spPr>
      </p:pic>
      <p:sp>
        <p:nvSpPr>
          <p:cNvPr id="8" name="页脚占位符 2">
            <a:extLst>
              <a:ext uri="{FF2B5EF4-FFF2-40B4-BE49-F238E27FC236}">
                <a16:creationId xmlns:a16="http://schemas.microsoft.com/office/drawing/2014/main" id="{501982BC-8D60-4BF2-B4EA-ABF47B5CAAA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3340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17</a:t>
            </a:fld>
            <a:endParaRPr lang="en-US" altLang="zh-CN"/>
          </a:p>
        </p:txBody>
      </p:sp>
      <p:sp>
        <p:nvSpPr>
          <p:cNvPr id="7" name="矩形 6"/>
          <p:cNvSpPr/>
          <p:nvPr/>
        </p:nvSpPr>
        <p:spPr>
          <a:xfrm>
            <a:off x="199315" y="475251"/>
            <a:ext cx="5717689" cy="523220"/>
          </a:xfrm>
          <a:prstGeom prst="rect">
            <a:avLst/>
          </a:prstGeom>
        </p:spPr>
        <p:txBody>
          <a:bodyPr wrap="square">
            <a:spAutoFit/>
          </a:bodyPr>
          <a:lstStyle/>
          <a:p>
            <a:pPr marL="571500" indent="-5715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rPr>
              <a:t>降维问题</a:t>
            </a:r>
          </a:p>
        </p:txBody>
      </p:sp>
      <p:sp>
        <p:nvSpPr>
          <p:cNvPr id="8" name="矩形 7"/>
          <p:cNvSpPr/>
          <p:nvPr/>
        </p:nvSpPr>
        <p:spPr>
          <a:xfrm>
            <a:off x="199315" y="1172739"/>
            <a:ext cx="8670663" cy="128990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大数据分析问题中，往往因为特征数量过多，导致了特征空间的维度过高，从而耗费大量存储空间，而且严重降低了机器学习算法的计算效率，因此在尽量多地保留数据所携带的重要信息的基础上对高维特征空间做低维近似，这是降维问题的核心目标。</a:t>
            </a:r>
          </a:p>
        </p:txBody>
      </p:sp>
      <p:pic>
        <p:nvPicPr>
          <p:cNvPr id="4" name="图片 3"/>
          <p:cNvPicPr>
            <a:picLocks noChangeAspect="1"/>
          </p:cNvPicPr>
          <p:nvPr/>
        </p:nvPicPr>
        <p:blipFill>
          <a:blip r:embed="rId2"/>
          <a:stretch>
            <a:fillRect/>
          </a:stretch>
        </p:blipFill>
        <p:spPr>
          <a:xfrm>
            <a:off x="1089939" y="2476611"/>
            <a:ext cx="7055143" cy="2740847"/>
          </a:xfrm>
          <a:prstGeom prst="rect">
            <a:avLst/>
          </a:prstGeom>
        </p:spPr>
      </p:pic>
      <p:sp>
        <p:nvSpPr>
          <p:cNvPr id="9" name="页脚占位符 2">
            <a:extLst>
              <a:ext uri="{FF2B5EF4-FFF2-40B4-BE49-F238E27FC236}">
                <a16:creationId xmlns:a16="http://schemas.microsoft.com/office/drawing/2014/main" id="{299EC374-6EB4-4D41-8FF8-B32E1E02553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032989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机器学习的基本流程</a:t>
            </a:r>
          </a:p>
        </p:txBody>
      </p:sp>
      <p:sp>
        <p:nvSpPr>
          <p:cNvPr id="5" name="内容占位符 4"/>
          <p:cNvSpPr>
            <a:spLocks noGrp="1"/>
          </p:cNvSpPr>
          <p:nvPr>
            <p:ph idx="1"/>
          </p:nvPr>
        </p:nvSpPr>
        <p:spPr>
          <a:xfrm>
            <a:off x="203253" y="1281075"/>
            <a:ext cx="8229600" cy="4876800"/>
          </a:xfrm>
        </p:spPr>
        <p:txBody>
          <a:bodyPr/>
          <a:lstStyle/>
          <a:p>
            <a:r>
              <a:rPr lang="zh-CN" altLang="en-US" sz="1800" dirty="0">
                <a:latin typeface="微软雅黑" panose="020B0503020204020204" pitchFamily="34" charset="-122"/>
                <a:ea typeface="微软雅黑" panose="020B0503020204020204" pitchFamily="34" charset="-122"/>
              </a:rPr>
              <a:t>在交通大数据问题中，机器学习的流程可以分为</a:t>
            </a: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个步骤，分别是应用场景解析、数据预处理、特征工程、设计模型、模型训练、模型评估、结果输出。他们之间的关系可以由下面的流程图来表示</a:t>
            </a:r>
          </a:p>
        </p:txBody>
      </p:sp>
      <p:pic>
        <p:nvPicPr>
          <p:cNvPr id="7" name="图片 6"/>
          <p:cNvPicPr>
            <a:picLocks noChangeAspect="1"/>
          </p:cNvPicPr>
          <p:nvPr/>
        </p:nvPicPr>
        <p:blipFill>
          <a:blip r:embed="rId3"/>
          <a:stretch>
            <a:fillRect/>
          </a:stretch>
        </p:blipFill>
        <p:spPr>
          <a:xfrm>
            <a:off x="2573885" y="2132942"/>
            <a:ext cx="3996229" cy="4348838"/>
          </a:xfrm>
          <a:prstGeom prst="rect">
            <a:avLst/>
          </a:prstGeom>
        </p:spPr>
      </p:pic>
      <p:sp>
        <p:nvSpPr>
          <p:cNvPr id="8" name="页脚占位符 2">
            <a:extLst>
              <a:ext uri="{FF2B5EF4-FFF2-40B4-BE49-F238E27FC236}">
                <a16:creationId xmlns:a16="http://schemas.microsoft.com/office/drawing/2014/main" id="{2B4C0365-42BC-415D-92FF-082CCC1F531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右大括号 2">
            <a:extLst>
              <a:ext uri="{FF2B5EF4-FFF2-40B4-BE49-F238E27FC236}">
                <a16:creationId xmlns:a16="http://schemas.microsoft.com/office/drawing/2014/main" id="{5FC22189-5694-4264-8279-CBD15AC711BB}"/>
              </a:ext>
            </a:extLst>
          </p:cNvPr>
          <p:cNvSpPr/>
          <p:nvPr/>
        </p:nvSpPr>
        <p:spPr>
          <a:xfrm>
            <a:off x="1092370" y="2527657"/>
            <a:ext cx="2489567" cy="3559409"/>
          </a:xfrm>
          <a:prstGeom prst="rightBrace">
            <a:avLst>
              <a:gd name="adj1" fmla="val 8147"/>
              <a:gd name="adj2" fmla="val 50862"/>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CEE88B9-2A0F-43C0-9C42-54328A9FFC8B}"/>
              </a:ext>
            </a:extLst>
          </p:cNvPr>
          <p:cNvSpPr txBox="1"/>
          <p:nvPr/>
        </p:nvSpPr>
        <p:spPr>
          <a:xfrm>
            <a:off x="834571" y="2657282"/>
            <a:ext cx="1107996" cy="369332"/>
          </a:xfrm>
          <a:prstGeom prst="rect">
            <a:avLst/>
          </a:prstGeom>
          <a:noFill/>
        </p:spPr>
        <p:txBody>
          <a:bodyPr wrap="none" rtlCol="0">
            <a:spAutoFit/>
          </a:bodyPr>
          <a:lstStyle/>
          <a:p>
            <a:r>
              <a:rPr lang="zh-CN" altLang="en-US" dirty="0"/>
              <a:t>线性模型</a:t>
            </a:r>
          </a:p>
        </p:txBody>
      </p:sp>
      <p:sp>
        <p:nvSpPr>
          <p:cNvPr id="10" name="文本框 9">
            <a:extLst>
              <a:ext uri="{FF2B5EF4-FFF2-40B4-BE49-F238E27FC236}">
                <a16:creationId xmlns:a16="http://schemas.microsoft.com/office/drawing/2014/main" id="{786ED967-494A-44CC-A48A-CED0445D9DB2}"/>
              </a:ext>
            </a:extLst>
          </p:cNvPr>
          <p:cNvSpPr txBox="1"/>
          <p:nvPr/>
        </p:nvSpPr>
        <p:spPr>
          <a:xfrm>
            <a:off x="719155" y="2969149"/>
            <a:ext cx="1338828" cy="369332"/>
          </a:xfrm>
          <a:prstGeom prst="rect">
            <a:avLst/>
          </a:prstGeom>
          <a:noFill/>
        </p:spPr>
        <p:txBody>
          <a:bodyPr wrap="none" rtlCol="0">
            <a:spAutoFit/>
          </a:bodyPr>
          <a:lstStyle/>
          <a:p>
            <a:r>
              <a:rPr lang="zh-CN" altLang="en-US" dirty="0"/>
              <a:t>支持向量机</a:t>
            </a:r>
          </a:p>
        </p:txBody>
      </p:sp>
      <p:sp>
        <p:nvSpPr>
          <p:cNvPr id="11" name="文本框 10">
            <a:extLst>
              <a:ext uri="{FF2B5EF4-FFF2-40B4-BE49-F238E27FC236}">
                <a16:creationId xmlns:a16="http://schemas.microsoft.com/office/drawing/2014/main" id="{68539729-6AB7-401C-BF91-AECEAB7528F4}"/>
              </a:ext>
            </a:extLst>
          </p:cNvPr>
          <p:cNvSpPr txBox="1"/>
          <p:nvPr/>
        </p:nvSpPr>
        <p:spPr>
          <a:xfrm>
            <a:off x="985010" y="3283440"/>
            <a:ext cx="877163" cy="369332"/>
          </a:xfrm>
          <a:prstGeom prst="rect">
            <a:avLst/>
          </a:prstGeom>
          <a:noFill/>
        </p:spPr>
        <p:txBody>
          <a:bodyPr wrap="none" rtlCol="0">
            <a:spAutoFit/>
          </a:bodyPr>
          <a:lstStyle/>
          <a:p>
            <a:r>
              <a:rPr lang="zh-CN" altLang="en-US" dirty="0"/>
              <a:t>决策树</a:t>
            </a:r>
          </a:p>
        </p:txBody>
      </p:sp>
      <p:sp>
        <p:nvSpPr>
          <p:cNvPr id="14" name="文本框 13">
            <a:extLst>
              <a:ext uri="{FF2B5EF4-FFF2-40B4-BE49-F238E27FC236}">
                <a16:creationId xmlns:a16="http://schemas.microsoft.com/office/drawing/2014/main" id="{EECE81D9-F0E9-4E8C-8F72-B9582BDABF55}"/>
              </a:ext>
            </a:extLst>
          </p:cNvPr>
          <p:cNvSpPr txBox="1"/>
          <p:nvPr/>
        </p:nvSpPr>
        <p:spPr>
          <a:xfrm>
            <a:off x="808229" y="3578441"/>
            <a:ext cx="1338828" cy="369332"/>
          </a:xfrm>
          <a:prstGeom prst="rect">
            <a:avLst/>
          </a:prstGeom>
          <a:noFill/>
        </p:spPr>
        <p:txBody>
          <a:bodyPr wrap="none" rtlCol="0">
            <a:spAutoFit/>
          </a:bodyPr>
          <a:lstStyle/>
          <a:p>
            <a:r>
              <a:rPr lang="en-US" altLang="zh-CN" dirty="0"/>
              <a:t>K-</a:t>
            </a:r>
            <a:r>
              <a:rPr lang="zh-CN" altLang="en-US" dirty="0"/>
              <a:t>均值聚类</a:t>
            </a:r>
          </a:p>
        </p:txBody>
      </p:sp>
      <p:sp>
        <p:nvSpPr>
          <p:cNvPr id="15" name="文本框 14">
            <a:extLst>
              <a:ext uri="{FF2B5EF4-FFF2-40B4-BE49-F238E27FC236}">
                <a16:creationId xmlns:a16="http://schemas.microsoft.com/office/drawing/2014/main" id="{85D57C02-C746-4ACC-BE05-F9ADD950D855}"/>
              </a:ext>
            </a:extLst>
          </p:cNvPr>
          <p:cNvSpPr txBox="1"/>
          <p:nvPr/>
        </p:nvSpPr>
        <p:spPr>
          <a:xfrm>
            <a:off x="648369" y="3942236"/>
            <a:ext cx="1569660" cy="369332"/>
          </a:xfrm>
          <a:prstGeom prst="rect">
            <a:avLst/>
          </a:prstGeom>
          <a:noFill/>
        </p:spPr>
        <p:txBody>
          <a:bodyPr wrap="none" rtlCol="0">
            <a:spAutoFit/>
          </a:bodyPr>
          <a:lstStyle/>
          <a:p>
            <a:r>
              <a:rPr lang="zh-CN" altLang="en-US" dirty="0"/>
              <a:t>高斯混合聚类</a:t>
            </a:r>
          </a:p>
        </p:txBody>
      </p:sp>
      <p:sp>
        <p:nvSpPr>
          <p:cNvPr id="16" name="文本框 15">
            <a:extLst>
              <a:ext uri="{FF2B5EF4-FFF2-40B4-BE49-F238E27FC236}">
                <a16:creationId xmlns:a16="http://schemas.microsoft.com/office/drawing/2014/main" id="{B6BE4952-14D8-4A4F-AD40-4B01F1AC1B58}"/>
              </a:ext>
            </a:extLst>
          </p:cNvPr>
          <p:cNvSpPr txBox="1"/>
          <p:nvPr/>
        </p:nvSpPr>
        <p:spPr>
          <a:xfrm>
            <a:off x="834571" y="5078684"/>
            <a:ext cx="1107996" cy="369332"/>
          </a:xfrm>
          <a:prstGeom prst="rect">
            <a:avLst/>
          </a:prstGeom>
          <a:noFill/>
        </p:spPr>
        <p:txBody>
          <a:bodyPr wrap="none" rtlCol="0">
            <a:spAutoFit/>
          </a:bodyPr>
          <a:lstStyle/>
          <a:p>
            <a:r>
              <a:rPr lang="zh-CN" altLang="en-US" dirty="0"/>
              <a:t>神经网络</a:t>
            </a:r>
          </a:p>
        </p:txBody>
      </p:sp>
      <p:sp>
        <p:nvSpPr>
          <p:cNvPr id="17" name="文本框 16">
            <a:extLst>
              <a:ext uri="{FF2B5EF4-FFF2-40B4-BE49-F238E27FC236}">
                <a16:creationId xmlns:a16="http://schemas.microsoft.com/office/drawing/2014/main" id="{53FB8EEA-4A8A-4E2D-98CD-94477289DA62}"/>
              </a:ext>
            </a:extLst>
          </p:cNvPr>
          <p:cNvSpPr txBox="1"/>
          <p:nvPr/>
        </p:nvSpPr>
        <p:spPr>
          <a:xfrm>
            <a:off x="610730" y="5460707"/>
            <a:ext cx="1587294" cy="369332"/>
          </a:xfrm>
          <a:prstGeom prst="rect">
            <a:avLst/>
          </a:prstGeom>
          <a:noFill/>
        </p:spPr>
        <p:txBody>
          <a:bodyPr wrap="none" rtlCol="0">
            <a:spAutoFit/>
          </a:bodyPr>
          <a:lstStyle/>
          <a:p>
            <a:r>
              <a:rPr lang="zh-CN" altLang="en-US" dirty="0"/>
              <a:t>深度学习模型</a:t>
            </a:r>
          </a:p>
        </p:txBody>
      </p:sp>
      <p:sp>
        <p:nvSpPr>
          <p:cNvPr id="18" name="文本框 17">
            <a:extLst>
              <a:ext uri="{FF2B5EF4-FFF2-40B4-BE49-F238E27FC236}">
                <a16:creationId xmlns:a16="http://schemas.microsoft.com/office/drawing/2014/main" id="{E8DC3A93-1AF9-45BC-A0FF-9CCB1C41D57D}"/>
              </a:ext>
            </a:extLst>
          </p:cNvPr>
          <p:cNvSpPr txBox="1"/>
          <p:nvPr/>
        </p:nvSpPr>
        <p:spPr>
          <a:xfrm>
            <a:off x="923645" y="4306772"/>
            <a:ext cx="1107996" cy="369332"/>
          </a:xfrm>
          <a:prstGeom prst="rect">
            <a:avLst/>
          </a:prstGeom>
          <a:noFill/>
        </p:spPr>
        <p:txBody>
          <a:bodyPr wrap="none" rtlCol="0">
            <a:spAutoFit/>
          </a:bodyPr>
          <a:lstStyle/>
          <a:p>
            <a:r>
              <a:rPr lang="zh-CN" altLang="en-US" dirty="0"/>
              <a:t>层次聚类</a:t>
            </a:r>
          </a:p>
        </p:txBody>
      </p:sp>
      <p:sp>
        <p:nvSpPr>
          <p:cNvPr id="19" name="文本框 18">
            <a:extLst>
              <a:ext uri="{FF2B5EF4-FFF2-40B4-BE49-F238E27FC236}">
                <a16:creationId xmlns:a16="http://schemas.microsoft.com/office/drawing/2014/main" id="{B726590E-0EF5-4B5B-B552-04B6F8C9BF7A}"/>
              </a:ext>
            </a:extLst>
          </p:cNvPr>
          <p:cNvSpPr txBox="1"/>
          <p:nvPr/>
        </p:nvSpPr>
        <p:spPr>
          <a:xfrm>
            <a:off x="869593" y="4710681"/>
            <a:ext cx="1107996" cy="369332"/>
          </a:xfrm>
          <a:prstGeom prst="rect">
            <a:avLst/>
          </a:prstGeom>
          <a:noFill/>
        </p:spPr>
        <p:txBody>
          <a:bodyPr wrap="none" rtlCol="0">
            <a:spAutoFit/>
          </a:bodyPr>
          <a:lstStyle/>
          <a:p>
            <a:r>
              <a:rPr lang="zh-CN" altLang="en-US" dirty="0"/>
              <a:t>密度聚类</a:t>
            </a:r>
          </a:p>
        </p:txBody>
      </p:sp>
    </p:spTree>
    <p:extLst>
      <p:ext uri="{BB962C8B-B14F-4D97-AF65-F5344CB8AC3E}">
        <p14:creationId xmlns:p14="http://schemas.microsoft.com/office/powerpoint/2010/main" val="412122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19</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机器学习模型的评估与选择</a:t>
            </a:r>
          </a:p>
        </p:txBody>
      </p:sp>
      <p:sp>
        <p:nvSpPr>
          <p:cNvPr id="6" name="文本框 5"/>
          <p:cNvSpPr txBox="1"/>
          <p:nvPr/>
        </p:nvSpPr>
        <p:spPr>
          <a:xfrm>
            <a:off x="341376" y="1560576"/>
            <a:ext cx="8091477" cy="2523768"/>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误差与损失函数</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分类问题的性能度量</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欠拟合与过拟合</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zh-CN" altLang="en-US" dirty="0"/>
          </a:p>
        </p:txBody>
      </p:sp>
      <p:sp>
        <p:nvSpPr>
          <p:cNvPr id="7" name="页脚占位符 2">
            <a:extLst>
              <a:ext uri="{FF2B5EF4-FFF2-40B4-BE49-F238E27FC236}">
                <a16:creationId xmlns:a16="http://schemas.microsoft.com/office/drawing/2014/main" id="{FF5E43D3-160D-4AAF-BFAC-16A254D297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11738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3" name="页脚占位符 2">
            <a:extLst>
              <a:ext uri="{FF2B5EF4-FFF2-40B4-BE49-F238E27FC236}">
                <a16:creationId xmlns:a16="http://schemas.microsoft.com/office/drawing/2014/main" id="{B9999C75-02FB-471A-9339-C2726F8C03A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457200" y="46228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机器学习简介</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457200" y="1367883"/>
            <a:ext cx="8577470" cy="53340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了解机器学习的基础概念、主要任务和基本流程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掌握机器学习模型的评估与选择方法</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掌握改善模型性能的方法与技巧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73386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467360" y="1265841"/>
                <a:ext cx="8371840" cy="384720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a:t>
                </a:r>
                <a:endParaRPr lang="en-US" altLang="zh-CN" sz="28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sz="12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对于数据集</a:t>
                </a:r>
                <a14:m>
                  <m:oMath xmlns:m="http://schemas.openxmlformats.org/officeDocument/2006/math">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en-US" altLang="zh-CN" sz="2000">
                        <a:latin typeface="Cambria Math" panose="02040503050406030204" pitchFamily="18" charset="0"/>
                        <a:ea typeface="微软雅黑" panose="020B0503020204020204" pitchFamily="34" charset="-122"/>
                        <a:sym typeface="Arial" panose="020B0604020202020204" pitchFamily="34" charset="0"/>
                      </a:rPr>
                      <m:t>𝒙</m:t>
                    </m:r>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en-US" altLang="zh-CN" sz="2000">
                        <a:latin typeface="Cambria Math" panose="02040503050406030204" pitchFamily="18" charset="0"/>
                        <a:ea typeface="微软雅黑" panose="020B0503020204020204" pitchFamily="34" charset="-122"/>
                        <a:sym typeface="Arial" panose="020B0604020202020204" pitchFamily="34" charset="0"/>
                      </a:rPr>
                      <m:t>𝒚</m:t>
                    </m:r>
                    <m:r>
                      <a:rPr lang="en-US" altLang="zh-CN" sz="2000">
                        <a:latin typeface="Cambria Math" panose="02040503050406030204" pitchFamily="18" charset="0"/>
                        <a:ea typeface="微软雅黑" panose="020B0503020204020204" pitchFamily="34" charset="-122"/>
                        <a:sym typeface="Arial" panose="020B0604020202020204" pitchFamily="34" charset="0"/>
                      </a:rPr>
                      <m:t>)</m:t>
                    </m:r>
                    <m:r>
                      <a:rPr lang="zh-CN" altLang="en-US" sz="200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sz="2000" dirty="0">
                    <a:latin typeface="微软雅黑" panose="020B0503020204020204" pitchFamily="34" charset="-122"/>
                    <a:ea typeface="微软雅黑" panose="020B0503020204020204" pitchFamily="34" charset="-122"/>
                    <a:sym typeface="Arial" panose="020B0604020202020204" pitchFamily="34" charset="0"/>
                  </a:rPr>
                  <a:t>误差是指</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模型的输出结果</a:t>
                </a:r>
                <a14:m>
                  <m:oMath xmlns:m="http://schemas.openxmlformats.org/officeDocument/2006/math">
                    <m:acc>
                      <m:accPr>
                        <m:chr m:val="̂"/>
                        <m:ctrlPr>
                          <a:rPr lang="zh-CN" altLang="en-US" sz="2000" i="1">
                            <a:solidFill>
                              <a:srgbClr val="C00000"/>
                            </a:solidFill>
                            <a:latin typeface="Cambria Math" panose="02040503050406030204" pitchFamily="18" charset="0"/>
                            <a:ea typeface="微软雅黑" panose="020B0503020204020204" pitchFamily="34" charset="-122"/>
                            <a:sym typeface="Arial" panose="020B0604020202020204" pitchFamily="34" charset="0"/>
                          </a:rPr>
                        </m:ctrlPr>
                      </m:accPr>
                      <m:e>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𝒚</m:t>
                        </m:r>
                      </m:e>
                    </m:acc>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𝑓</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oMath>
                </a14:m>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与真实值</a:t>
                </a:r>
                <a14:m>
                  <m:oMath xmlns:m="http://schemas.openxmlformats.org/officeDocument/2006/math">
                    <m:r>
                      <a:rPr lang="en-US" altLang="zh-CN" sz="2000">
                        <a:solidFill>
                          <a:srgbClr val="C00000"/>
                        </a:solidFill>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之间的差异</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。误差是评估模型优劣的重要标准之一。</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模型在训练集上的误差被称为“训练误差”（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training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）或“经验误差”（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empirical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）。在验证集上的误差被称为“验证误差”（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validation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），测试集上的误差被称为“测试误差”（</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test error</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67360" y="1265841"/>
                <a:ext cx="8371840" cy="3847207"/>
              </a:xfrm>
              <a:prstGeom prst="rect">
                <a:avLst/>
              </a:prstGeom>
              <a:blipFill>
                <a:blip r:embed="rId2"/>
                <a:stretch>
                  <a:fillRect l="-1311" t="-1743" r="-218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F25B0EC-7CED-4A9B-9B98-7192A58941E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84173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162560" y="1265841"/>
                <a:ext cx="8371840" cy="4062651"/>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为了合理地量化误差，来度量出模型在数据集上的表现，我们可以</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构造</a:t>
                </a: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衡量误差</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的函数</a:t>
                </a:r>
                <a:r>
                  <a:rPr lang="zh-CN" altLang="en-US" dirty="0">
                    <a:latin typeface="微软雅黑" panose="020B0503020204020204" pitchFamily="34" charset="-122"/>
                    <a:ea typeface="微软雅黑" panose="020B0503020204020204" pitchFamily="34" charset="-122"/>
                    <a:sym typeface="Arial" panose="020B0604020202020204" pitchFamily="34" charset="0"/>
                  </a:rPr>
                  <a:t>，这种函数统称为损失函数（</a:t>
                </a:r>
                <a:r>
                  <a:rPr lang="en-US" altLang="zh-CN" dirty="0">
                    <a:latin typeface="微软雅黑" panose="020B0503020204020204" pitchFamily="34" charset="-122"/>
                    <a:ea typeface="微软雅黑" panose="020B0503020204020204" pitchFamily="34" charset="-122"/>
                    <a:sym typeface="Arial" panose="020B0604020202020204" pitchFamily="34" charset="0"/>
                  </a:rPr>
                  <a:t>loss function</a:t>
                </a:r>
                <a:r>
                  <a:rPr lang="zh-CN" altLang="en-US" dirty="0">
                    <a:latin typeface="微软雅黑" panose="020B0503020204020204" pitchFamily="34" charset="-122"/>
                    <a:ea typeface="微软雅黑" panose="020B0503020204020204" pitchFamily="34" charset="-122"/>
                    <a:sym typeface="Arial" panose="020B0604020202020204" pitchFamily="34" charset="0"/>
                  </a:rPr>
                  <a:t>）或代价函数（</a:t>
                </a:r>
                <a:r>
                  <a:rPr lang="en-US" altLang="zh-CN" dirty="0">
                    <a:latin typeface="微软雅黑" panose="020B0503020204020204" pitchFamily="34" charset="-122"/>
                    <a:ea typeface="微软雅黑" panose="020B0503020204020204" pitchFamily="34" charset="-122"/>
                    <a:sym typeface="Arial" panose="020B0604020202020204" pitchFamily="34" charset="0"/>
                  </a:rPr>
                  <a:t>cost function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假设数据集</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𝐷</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𝟏</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𝟐</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𝒎</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sub>
                        </m:sSub>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包含</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sym typeface="Arial" panose="020B0604020202020204" pitchFamily="34" charset="0"/>
                      </a:rPr>
                      <m:t>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个样本，每个样本包含</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个特征，即</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𝒊</m:t>
                        </m:r>
                      </m:sub>
                    </m:sSub>
                    <m:sSup>
                      <m:sSup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𝑖𝑑</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𝑇</m:t>
                        </m:r>
                      </m:sup>
                    </m:sSup>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，那么基于机器学习模型</a:t>
                </a: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acc>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𝑓</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𝒙</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zh-CN" altLang="en-US"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可以得到第</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个样本对应的模型输出结果</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sym typeface="Arial" panose="020B0604020202020204" pitchFamily="34" charset="0"/>
                          </a:rPr>
                        </m:ctrlPr>
                      </m:accPr>
                      <m:e>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。我们用符号</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r>
                      <a:rPr lang="en-US" altLang="zh-CN" b="1" i="1" smtClean="0">
                        <a:latin typeface="Cambria Math" panose="02040503050406030204" pitchFamily="18" charset="0"/>
                        <a:ea typeface="Cambria Math" panose="02040503050406030204" pitchFamily="18" charset="0"/>
                        <a:sym typeface="Arial" panose="020B0604020202020204" pitchFamily="34" charset="0"/>
                      </a:rPr>
                      <m:t>𝒚</m:t>
                    </m:r>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b="0" i="1" smtClean="0">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smtClean="0">
                            <a:latin typeface="Cambria Math" panose="02040503050406030204" pitchFamily="18" charset="0"/>
                            <a:ea typeface="Cambria Math" panose="02040503050406030204" pitchFamily="18" charset="0"/>
                            <a:sym typeface="Arial" panose="020B0604020202020204" pitchFamily="34" charset="0"/>
                          </a:rPr>
                          <m:t>𝒚</m:t>
                        </m:r>
                      </m:e>
                    </m:acc>
                    <m:r>
                      <a:rPr lang="en-US" altLang="zh-CN" b="0" i="1" smtClean="0">
                        <a:latin typeface="Cambria Math" panose="02040503050406030204" pitchFamily="18" charset="0"/>
                        <a:ea typeface="Cambria Math" panose="020405030504060302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来表示损失函数，接下来介绍积累常用的损失函数</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62560" y="1265841"/>
                <a:ext cx="8371840" cy="4062651"/>
              </a:xfrm>
              <a:prstGeom prst="rect">
                <a:avLst/>
              </a:prstGeom>
              <a:blipFill>
                <a:blip r:embed="rId2"/>
                <a:stretch>
                  <a:fillRect l="-1020" t="-1201" r="-218"/>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128A0905-EA79-4BB5-84AB-08C06914751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05726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162560" y="1265841"/>
                <a:ext cx="8371840" cy="3769302"/>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1</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a:t>
                </a:r>
                <a:r>
                  <a:rPr lang="zh-CN" altLang="en-US" b="1" dirty="0">
                    <a:latin typeface="微软雅黑" panose="020B0503020204020204" pitchFamily="34" charset="-122"/>
                    <a:ea typeface="微软雅黑" panose="020B0503020204020204" pitchFamily="34" charset="-122"/>
                    <a:sym typeface="Arial" panose="020B0604020202020204" pitchFamily="34" charset="0"/>
                  </a:rPr>
                  <a:t>损失函数</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 Loss Function)</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对于分类，为了表征分类结果的准确性，我们可以用</a:t>
                </a:r>
                <a:r>
                  <a:rPr lang="en-US" altLang="zh-CN" dirty="0">
                    <a:latin typeface="微软雅黑" panose="020B0503020204020204" pitchFamily="34" charset="-122"/>
                    <a:ea typeface="微软雅黑" panose="020B0503020204020204" pitchFamily="34" charset="-122"/>
                    <a:sym typeface="Arial" panose="020B0604020202020204" pitchFamily="34" charset="0"/>
                  </a:rPr>
                  <a:t>0-1</a:t>
                </a:r>
                <a:r>
                  <a:rPr lang="zh-CN" altLang="en-US" dirty="0">
                    <a:latin typeface="微软雅黑" panose="020B0503020204020204" pitchFamily="34" charset="-122"/>
                    <a:ea typeface="微软雅黑" panose="020B0503020204020204" pitchFamily="34" charset="-122"/>
                    <a:sym typeface="Arial" panose="020B0604020202020204" pitchFamily="34" charset="0"/>
                  </a:rPr>
                  <a:t>函数来直观判断样本的分析结果，需要注意的是</a:t>
                </a:r>
                <a:r>
                  <a:rPr lang="en-US" altLang="zh-CN" b="1" dirty="0">
                    <a:latin typeface="微软雅黑" panose="020B0503020204020204" pitchFamily="34" charset="-122"/>
                    <a:ea typeface="微软雅黑" panose="020B0503020204020204" pitchFamily="34" charset="-122"/>
                    <a:sym typeface="Arial" panose="020B0604020202020204" pitchFamily="34" charset="0"/>
                  </a:rPr>
                  <a:t>0-1</a:t>
                </a:r>
                <a:r>
                  <a:rPr lang="zh-CN" altLang="en-US" b="1" dirty="0">
                    <a:latin typeface="微软雅黑" panose="020B0503020204020204" pitchFamily="34" charset="-122"/>
                    <a:ea typeface="微软雅黑" panose="020B0503020204020204" pitchFamily="34" charset="-122"/>
                    <a:sym typeface="Arial" panose="020B0604020202020204" pitchFamily="34" charset="0"/>
                  </a:rPr>
                  <a:t>损失函数仅适用于二分类问题，应用范围较小</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0−1</m:t>
                          </m:r>
                        </m:sup>
                      </m:sSub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d>
                        <m:dPr>
                          <m:begChr m:val="{"/>
                          <m:end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eqArr>
                            <m:eqArr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eqArr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1   </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e>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0   </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e>
                          </m:eqArr>
                        </m:e>
                      </m:d>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smtClean="0">
                              <a:latin typeface="Cambria Math" panose="02040503050406030204" pitchFamily="18" charset="0"/>
                              <a:ea typeface="Cambria Math" panose="02040503050406030204" pitchFamily="18" charset="0"/>
                              <a:sym typeface="Arial" panose="020B0604020202020204" pitchFamily="34" charset="0"/>
                            </a:rPr>
                            <m:t>ℒ</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0−1</m:t>
                          </m:r>
                        </m:sup>
                      </m:s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fPr>
                        <m:num>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num>
                        <m:den>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𝑚</m:t>
                          </m:r>
                        </m:sup>
                        <m:e>
                          <m:sSubSup>
                            <m:sSub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up>
                              <m:r>
                                <a:rPr lang="en-US" altLang="zh-CN" i="1">
                                  <a:latin typeface="Cambria Math" panose="02040503050406030204" pitchFamily="18" charset="0"/>
                                  <a:ea typeface="微软雅黑" panose="020B0503020204020204" pitchFamily="34" charset="-122"/>
                                  <a:sym typeface="Arial" panose="020B0604020202020204" pitchFamily="34" charset="0"/>
                                </a:rPr>
                                <m:t>0−1</m:t>
                              </m:r>
                            </m:sup>
                          </m:sSubSup>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62560" y="1265841"/>
                <a:ext cx="8371840" cy="3769302"/>
              </a:xfrm>
              <a:prstGeom prst="rect">
                <a:avLst/>
              </a:prstGeom>
              <a:blipFill>
                <a:blip r:embed="rId2"/>
                <a:stretch>
                  <a:fillRect l="-1020" t="-1294" r="-218"/>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F709F432-035D-415B-806E-3B2A8398288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46606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误差与损失函数</a:t>
            </a:r>
          </a:p>
        </p:txBody>
      </p:sp>
      <mc:AlternateContent xmlns:mc="http://schemas.openxmlformats.org/markup-compatibility/2006" xmlns:a14="http://schemas.microsoft.com/office/drawing/2010/main">
        <mc:Choice Requires="a14">
          <p:sp>
            <p:nvSpPr>
              <p:cNvPr id="5" name="文本框 4"/>
              <p:cNvSpPr txBox="1"/>
              <p:nvPr/>
            </p:nvSpPr>
            <p:spPr>
              <a:xfrm>
                <a:off x="162560" y="1265841"/>
                <a:ext cx="8371840" cy="4204421"/>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a:latin typeface="微软雅黑" panose="020B0503020204020204" pitchFamily="34" charset="-122"/>
                    <a:ea typeface="微软雅黑" panose="020B0503020204020204" pitchFamily="34" charset="-122"/>
                    <a:sym typeface="Arial" panose="020B0604020202020204" pitchFamily="34" charset="0"/>
                  </a:rPr>
                  <a:t>）均方误差（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Square Error, MSE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均方误差的定义如下：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i="1">
                              <a:latin typeface="Cambria Math" panose="02040503050406030204" pitchFamily="18" charset="0"/>
                              <a:ea typeface="微软雅黑" panose="020B0503020204020204" pitchFamily="34" charset="-122"/>
                              <a:sym typeface="Arial" panose="020B0604020202020204" pitchFamily="34" charset="0"/>
                            </a:rPr>
                            <m:t>𝑀𝑆𝐸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sup>
                              <m:r>
                                <a:rPr lang="en-US" altLang="zh-CN" i="1">
                                  <a:latin typeface="Cambria Math" panose="02040503050406030204" pitchFamily="18" charset="0"/>
                                  <a:ea typeface="微软雅黑" panose="020B0503020204020204" pitchFamily="34" charset="-122"/>
                                  <a:sym typeface="Arial" panose="020B0604020202020204" pitchFamily="34" charset="0"/>
                                </a:rPr>
                                <m:t>2</m:t>
                              </m:r>
                            </m:sup>
                          </m:sSup>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均方误差通过平方相加的形式避免了正负误差的相互抵消。均方误差函数有很多优势</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）没有约束条件；（</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）连续可微；（</a:t>
                </a:r>
                <a:r>
                  <a:rPr lang="en-US" altLang="zh-CN" dirty="0">
                    <a:latin typeface="微软雅黑" panose="020B0503020204020204" pitchFamily="34" charset="-122"/>
                    <a:ea typeface="微软雅黑" panose="020B0503020204020204" pitchFamily="34" charset="-122"/>
                    <a:sym typeface="Wingdings" panose="05000000000000000000" pitchFamily="2" charset="2"/>
                  </a:rPr>
                  <a:t>3</a:t>
                </a:r>
                <a:r>
                  <a:rPr lang="zh-CN" altLang="en-US" dirty="0">
                    <a:latin typeface="微软雅黑" panose="020B0503020204020204" pitchFamily="34" charset="-122"/>
                    <a:ea typeface="微软雅黑" panose="020B0503020204020204" pitchFamily="34" charset="-122"/>
                    <a:sym typeface="Wingdings" panose="05000000000000000000" pitchFamily="2" charset="2"/>
                  </a:rPr>
                  <a:t>）目标方程是凸函数。因此均方误差最小化问题可以通过求函数的“驻点”来解决</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62560" y="1265841"/>
                <a:ext cx="8371840" cy="4204421"/>
              </a:xfrm>
              <a:prstGeom prst="rect">
                <a:avLst/>
              </a:prstGeom>
              <a:blipFill>
                <a:blip r:embed="rId2"/>
                <a:stretch>
                  <a:fillRect l="-1020" t="-1161" r="-583"/>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917920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24</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88500" y="1305044"/>
                <a:ext cx="8667750" cy="5477269"/>
              </a:xfrm>
              <a:prstGeom prst="rect">
                <a:avLst/>
              </a:prstGeom>
            </p:spPr>
            <p:txBody>
              <a:bodyPr wrap="square">
                <a:spAutoFit/>
              </a:bodyPr>
              <a:lstStyle/>
              <a:p>
                <a:pPr marL="342900" lvl="0" indent="-342900">
                  <a:buFont typeface="Wingdings" panose="05000000000000000000" pitchFamily="2" charset="2"/>
                  <a:buChar char="p"/>
                </a:pPr>
                <a:r>
                  <a:rPr lang="zh-CN" altLang="en-US" sz="24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损失函数</a:t>
                </a:r>
                <a:endParaRPr lang="en-US" altLang="zh-CN" sz="24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3</a:t>
                </a:r>
                <a:r>
                  <a:rPr lang="zh-CN" altLang="en-US" b="1" dirty="0">
                    <a:latin typeface="微软雅黑" panose="020B0503020204020204" pitchFamily="34" charset="-122"/>
                    <a:ea typeface="微软雅黑" panose="020B0503020204020204" pitchFamily="34" charset="-122"/>
                    <a:sym typeface="Arial" panose="020B0604020202020204" pitchFamily="34" charset="0"/>
                  </a:rPr>
                  <a:t>）平均绝对误差（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Absolute Error, MAE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平均绝对误差的定义如下：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𝑀𝐴𝐸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4</a:t>
                </a:r>
                <a:r>
                  <a:rPr lang="zh-CN" altLang="en-US" b="1" dirty="0">
                    <a:latin typeface="微软雅黑" panose="020B0503020204020204" pitchFamily="34" charset="-122"/>
                    <a:ea typeface="微软雅黑" panose="020B0503020204020204" pitchFamily="34" charset="-122"/>
                    <a:sym typeface="Arial" panose="020B0604020202020204" pitchFamily="34" charset="0"/>
                  </a:rPr>
                  <a:t>）平均绝对百分比误差（</a:t>
                </a:r>
                <a:r>
                  <a:rPr lang="en-US" altLang="zh-CN" b="1" dirty="0">
                    <a:latin typeface="微软雅黑" panose="020B0503020204020204" pitchFamily="34" charset="-122"/>
                    <a:ea typeface="微软雅黑" panose="020B0503020204020204" pitchFamily="34" charset="-122"/>
                    <a:sym typeface="Arial" panose="020B0604020202020204" pitchFamily="34" charset="0"/>
                  </a:rPr>
                  <a:t>Mean Absolute Percentage Error, MAPE</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latin typeface="Cambria Math" panose="02040503050406030204" pitchFamily="18" charset="0"/>
                              <a:ea typeface="Cambria Math" panose="02040503050406030204" pitchFamily="18" charset="0"/>
                              <a:sym typeface="Arial" panose="020B0604020202020204" pitchFamily="34" charset="0"/>
                            </a:rPr>
                            <m:t>ℒ</m:t>
                          </m:r>
                        </m:e>
                        <m:sup>
                          <m:r>
                            <a:rPr lang="en-US" altLang="zh-CN" i="1">
                              <a:latin typeface="Cambria Math" panose="02040503050406030204" pitchFamily="18" charset="0"/>
                              <a:ea typeface="微软雅黑" panose="020B0503020204020204" pitchFamily="34" charset="-122"/>
                              <a:sym typeface="Arial" panose="020B0604020202020204" pitchFamily="34" charset="0"/>
                            </a:rPr>
                            <m:t>𝑀𝐴</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𝑃</m:t>
                          </m:r>
                          <m:r>
                            <a:rPr lang="en-US" altLang="zh-CN" i="1">
                              <a:latin typeface="Cambria Math" panose="02040503050406030204" pitchFamily="18" charset="0"/>
                              <a:ea typeface="微软雅黑" panose="020B0503020204020204" pitchFamily="34" charset="-122"/>
                              <a:sym typeface="Arial" panose="020B0604020202020204" pitchFamily="34" charset="0"/>
                            </a:rPr>
                            <m:t>𝐸</m:t>
                          </m:r>
                        </m:sup>
                      </m:s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Cambria Math" panose="02040503050406030204" pitchFamily="18" charset="0"/>
                          <a:sym typeface="Arial" panose="020B0604020202020204" pitchFamily="34" charset="0"/>
                        </a:rPr>
                        <m:t>𝒚</m:t>
                      </m:r>
                      <m:r>
                        <a:rPr lang="en-US" altLang="zh-CN" i="1">
                          <a:latin typeface="Cambria Math" panose="02040503050406030204" pitchFamily="18" charset="0"/>
                          <a:ea typeface="Cambria Math" panose="02040503050406030204" pitchFamily="18" charset="0"/>
                          <a:sym typeface="Arial" panose="020B0604020202020204" pitchFamily="34" charset="0"/>
                        </a:rPr>
                        <m:t>,</m:t>
                      </m:r>
                      <m:acc>
                        <m:accPr>
                          <m:chr m:val="̂"/>
                          <m:ctrlPr>
                            <a:rPr lang="en-US" altLang="zh-CN" i="1">
                              <a:latin typeface="Cambria Math" panose="02040503050406030204" pitchFamily="18" charset="0"/>
                              <a:ea typeface="Cambria Math" panose="02040503050406030204" pitchFamily="18" charset="0"/>
                              <a:sym typeface="Arial" panose="020B0604020202020204" pitchFamily="34" charset="0"/>
                            </a:rPr>
                          </m:ctrlPr>
                        </m:accPr>
                        <m:e>
                          <m:r>
                            <a:rPr lang="en-US" altLang="zh-CN" b="1" i="1">
                              <a:latin typeface="Cambria Math" panose="02040503050406030204" pitchFamily="18" charset="0"/>
                              <a:ea typeface="Cambria Math" panose="02040503050406030204" pitchFamily="18" charset="0"/>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i="1">
                              <a:latin typeface="Cambria Math" panose="02040503050406030204" pitchFamily="18" charset="0"/>
                              <a:ea typeface="微软雅黑" panose="020B0503020204020204" pitchFamily="34" charset="-122"/>
                              <a:sym typeface="Arial" panose="020B0604020202020204" pitchFamily="34" charset="0"/>
                            </a:rPr>
                            <m:t>1</m:t>
                          </m:r>
                        </m:num>
                        <m:den>
                          <m:r>
                            <a:rPr lang="en-US" altLang="zh-CN" i="1">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𝑖</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𝑚</m:t>
                          </m:r>
                        </m:sup>
                        <m:e>
                          <m:r>
                            <a:rPr lang="en-US" altLang="zh-CN" i="1">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fPr>
                            <m:num>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e>
                                <m:sub>
                                  <m:r>
                                    <a:rPr lang="en-US" altLang="zh-CN" i="1">
                                      <a:latin typeface="Cambria Math" panose="02040503050406030204" pitchFamily="18" charset="0"/>
                                      <a:ea typeface="微软雅黑" panose="020B0503020204020204" pitchFamily="34" charset="-122"/>
                                      <a:sym typeface="Arial" panose="020B0604020202020204" pitchFamily="34" charset="0"/>
                                    </a:rPr>
                                    <m:t>𝑖</m:t>
                                  </m:r>
                                </m:sub>
                              </m:sSub>
                            </m:num>
                            <m:den>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𝑖</m:t>
                                  </m:r>
                                </m:sub>
                              </m:sSub>
                            </m:den>
                          </m:f>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88500" y="1305044"/>
                <a:ext cx="8667750" cy="5477269"/>
              </a:xfrm>
              <a:prstGeom prst="rect">
                <a:avLst/>
              </a:prstGeom>
              <a:blipFill>
                <a:blip r:embed="rId2"/>
                <a:stretch>
                  <a:fillRect l="-985" t="-890"/>
                </a:stretch>
              </a:blipFill>
            </p:spPr>
            <p:txBody>
              <a:bodyPr/>
              <a:lstStyle/>
              <a:p>
                <a:r>
                  <a:rPr lang="zh-CN" altLang="en-US">
                    <a:noFill/>
                  </a:rPr>
                  <a:t> </a:t>
                </a:r>
              </a:p>
            </p:txBody>
          </p:sp>
        </mc:Fallback>
      </mc:AlternateContent>
      <p:sp>
        <p:nvSpPr>
          <p:cNvPr id="5" name="矩形 4"/>
          <p:cNvSpPr/>
          <p:nvPr/>
        </p:nvSpPr>
        <p:spPr>
          <a:xfrm>
            <a:off x="0" y="490865"/>
            <a:ext cx="2698175" cy="523220"/>
          </a:xfrm>
          <a:prstGeom prst="rect">
            <a:avLst/>
          </a:prstGeom>
        </p:spPr>
        <p:txBody>
          <a:bodyPr wrap="none">
            <a:spAutoFit/>
          </a:bodyPr>
          <a:lstStyle/>
          <a:p>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误差与损失函数</a:t>
            </a:r>
            <a:endParaRPr lang="zh-CN" altLang="en-US" dirty="0"/>
          </a:p>
        </p:txBody>
      </p:sp>
      <p:sp>
        <p:nvSpPr>
          <p:cNvPr id="8" name="页脚占位符 2">
            <a:extLst>
              <a:ext uri="{FF2B5EF4-FFF2-40B4-BE49-F238E27FC236}">
                <a16:creationId xmlns:a16="http://schemas.microsoft.com/office/drawing/2014/main" id="{EAD02D9B-1F9B-40D0-8977-50083D9ACEAC}"/>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125355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25</a:t>
            </a:fld>
            <a:endParaRPr lang="en-US" altLang="zh-CN"/>
          </a:p>
        </p:txBody>
      </p:sp>
      <p:sp>
        <p:nvSpPr>
          <p:cNvPr id="5" name="文本框 4"/>
          <p:cNvSpPr txBox="1"/>
          <p:nvPr/>
        </p:nvSpPr>
        <p:spPr>
          <a:xfrm>
            <a:off x="162560" y="553516"/>
            <a:ext cx="8371840" cy="738664"/>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试一试</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C29AE8AF-D807-4392-A359-825DD64C7E4A}"/>
              </a:ext>
            </a:extLst>
          </p:cNvPr>
          <p:cNvSpPr txBox="1"/>
          <p:nvPr/>
        </p:nvSpPr>
        <p:spPr>
          <a:xfrm>
            <a:off x="162560" y="1017388"/>
            <a:ext cx="8478076"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在计算机中随机生成一组训练数据与模型输出结果，计算均方误差，平均绝对误差与平均绝对百分比误差</a:t>
            </a:r>
          </a:p>
        </p:txBody>
      </p:sp>
      <p:pic>
        <p:nvPicPr>
          <p:cNvPr id="3" name="图片 2">
            <a:extLst>
              <a:ext uri="{FF2B5EF4-FFF2-40B4-BE49-F238E27FC236}">
                <a16:creationId xmlns:a16="http://schemas.microsoft.com/office/drawing/2014/main" id="{A450CDB8-E32C-4674-9C1F-F8E09E80F1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3804" y="2028781"/>
            <a:ext cx="4934299" cy="4734838"/>
          </a:xfrm>
          <a:prstGeom prst="rect">
            <a:avLst/>
          </a:prstGeom>
        </p:spPr>
      </p:pic>
      <p:sp>
        <p:nvSpPr>
          <p:cNvPr id="6" name="文本框 5">
            <a:extLst>
              <a:ext uri="{FF2B5EF4-FFF2-40B4-BE49-F238E27FC236}">
                <a16:creationId xmlns:a16="http://schemas.microsoft.com/office/drawing/2014/main" id="{1EE1CD82-F097-475E-B816-00D9E7DD3743}"/>
              </a:ext>
            </a:extLst>
          </p:cNvPr>
          <p:cNvSpPr txBox="1"/>
          <p:nvPr/>
        </p:nvSpPr>
        <p:spPr>
          <a:xfrm>
            <a:off x="507025" y="3585328"/>
            <a:ext cx="201696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例：计算线性回归的均方误差</a:t>
            </a:r>
          </a:p>
        </p:txBody>
      </p:sp>
    </p:spTree>
    <p:extLst>
      <p:ext uri="{BB962C8B-B14F-4D97-AF65-F5344CB8AC3E}">
        <p14:creationId xmlns:p14="http://schemas.microsoft.com/office/powerpoint/2010/main" val="2358845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26</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0" y="347663"/>
                <a:ext cx="8667750" cy="7894341"/>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5</a:t>
                </a:r>
                <a:r>
                  <a:rPr lang="zh-CN" altLang="en-US" b="1" dirty="0">
                    <a:latin typeface="微软雅黑" panose="020B0503020204020204" pitchFamily="34" charset="-122"/>
                    <a:ea typeface="微软雅黑" panose="020B0503020204020204" pitchFamily="34" charset="-122"/>
                    <a:sym typeface="Arial" panose="020B0604020202020204" pitchFamily="34" charset="0"/>
                  </a:rPr>
                  <a:t>）交叉熵损失函数（</a:t>
                </a:r>
                <a:r>
                  <a:rPr lang="en-US" altLang="zh-CN" b="1" dirty="0">
                    <a:latin typeface="微软雅黑" panose="020B0503020204020204" pitchFamily="34" charset="-122"/>
                    <a:ea typeface="微软雅黑" panose="020B0503020204020204" pitchFamily="34" charset="-122"/>
                    <a:sym typeface="Arial" panose="020B0604020202020204" pitchFamily="34" charset="0"/>
                  </a:rPr>
                  <a:t>Cross Entropy Loss Function</a:t>
                </a: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交叉熵（</a:t>
                </a:r>
                <a:r>
                  <a:rPr lang="en-US" altLang="zh-CN" dirty="0">
                    <a:latin typeface="微软雅黑" panose="020B0503020204020204" pitchFamily="34" charset="-122"/>
                    <a:ea typeface="微软雅黑" panose="020B0503020204020204" pitchFamily="34" charset="-122"/>
                    <a:sym typeface="Arial" panose="020B0604020202020204" pitchFamily="34" charset="0"/>
                  </a:rPr>
                  <a:t>cross entropy</a:t>
                </a:r>
                <a:r>
                  <a:rPr lang="zh-CN" altLang="en-US" dirty="0">
                    <a:latin typeface="微软雅黑" panose="020B0503020204020204" pitchFamily="34" charset="-122"/>
                    <a:ea typeface="微软雅黑" panose="020B0503020204020204" pitchFamily="34" charset="-122"/>
                    <a:sym typeface="Arial" panose="020B0604020202020204" pitchFamily="34" charset="0"/>
                  </a:rPr>
                  <a:t>）是由信息熵（</a:t>
                </a:r>
                <a:r>
                  <a:rPr lang="en-US" altLang="zh-CN" dirty="0">
                    <a:latin typeface="微软雅黑" panose="020B0503020204020204" pitchFamily="34" charset="-122"/>
                    <a:ea typeface="微软雅黑" panose="020B0503020204020204" pitchFamily="34" charset="-122"/>
                    <a:sym typeface="Arial" panose="020B0604020202020204" pitchFamily="34" charset="0"/>
                  </a:rPr>
                  <a:t>information entropy</a:t>
                </a:r>
                <a:r>
                  <a:rPr lang="zh-CN" altLang="en-US" dirty="0">
                    <a:latin typeface="微软雅黑" panose="020B0503020204020204" pitchFamily="34" charset="-122"/>
                    <a:ea typeface="微软雅黑" panose="020B0503020204020204" pitchFamily="34" charset="-122"/>
                    <a:sym typeface="Arial" panose="020B0604020202020204" pitchFamily="34" charset="0"/>
                  </a:rPr>
                  <a:t>）概念衍生未来的一个概念。对于一个分类问题，我们用</a:t>
                </a:r>
                <a14:m>
                  <m:oMath xmlns:m="http://schemas.openxmlformats.org/officeDocument/2006/math">
                    <m:acc>
                      <m:accPr>
                        <m:chr m:val="̅"/>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acc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𝐷</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𝟏</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1</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𝟐</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i="1">
                            <a:latin typeface="Cambria Math" panose="02040503050406030204" pitchFamily="18" charset="0"/>
                            <a:ea typeface="微软雅黑" panose="020B0503020204020204" pitchFamily="34" charset="-122"/>
                            <a:sym typeface="Arial" panose="020B0604020202020204" pitchFamily="34" charset="0"/>
                          </a:rPr>
                        </m:ctrlPr>
                      </m:dPr>
                      <m:e>
                        <m:sSub>
                          <m:sSubPr>
                            <m:ctrlPr>
                              <a:rPr lang="en-US" altLang="zh-CN" b="1"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1" i="1">
                                <a:latin typeface="Cambria Math" panose="02040503050406030204" pitchFamily="18" charset="0"/>
                                <a:ea typeface="微软雅黑" panose="020B0503020204020204" pitchFamily="34" charset="-122"/>
                                <a:sym typeface="Arial" panose="020B0604020202020204" pitchFamily="34" charset="0"/>
                              </a:rPr>
                              <m:t>𝒙</m:t>
                            </m:r>
                          </m:e>
                          <m:sub>
                            <m:r>
                              <a:rPr lang="en-US" altLang="zh-CN" b="1" i="1">
                                <a:latin typeface="Cambria Math" panose="02040503050406030204" pitchFamily="18" charset="0"/>
                                <a:ea typeface="微软雅黑" panose="020B0503020204020204" pitchFamily="34" charset="-122"/>
                                <a:sym typeface="Arial" panose="020B0604020202020204" pitchFamily="34" charset="0"/>
                              </a:rPr>
                              <m:t>𝒎</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𝑚</m:t>
                            </m:r>
                          </m:sub>
                        </m:sSub>
                      </m:e>
                    </m:d>
                    <m:r>
                      <a:rPr lang="en-US" altLang="zh-CN"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表示测试集的数据其输出空间</a:t>
                </a:r>
                <a14:m>
                  <m:oMath xmlns:m="http://schemas.openxmlformats.org/officeDocument/2006/math">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的可能取值包括</a:t>
                </a:r>
                <a14:m>
                  <m:oMath xmlns:m="http://schemas.openxmlformats.org/officeDocument/2006/math">
                    <m:r>
                      <m:rPr>
                        <m:sty m:val="p"/>
                      </m:rPr>
                      <a:rPr lang="en-US" altLang="zh-CN" b="0" i="0" smtClean="0">
                        <a:latin typeface="Cambria Math" panose="02040503050406030204" pitchFamily="18" charset="0"/>
                        <a:ea typeface="微软雅黑" panose="020B0503020204020204" pitchFamily="34" charset="-122"/>
                        <a:sym typeface="Arial" panose="020B0604020202020204" pitchFamily="34" charset="0"/>
                      </a:rPr>
                      <m:t>k</m:t>
                    </m:r>
                    <m:r>
                      <a:rPr lang="en-US" altLang="zh-CN" b="0" i="0"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1,2,3,…,|</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，如果第</a:t>
                </a:r>
                <a:r>
                  <a:rPr lang="en-US" altLang="zh-CN" dirty="0">
                    <a:latin typeface="微软雅黑" panose="020B0503020204020204" pitchFamily="34" charset="-122"/>
                    <a:ea typeface="微软雅黑" panose="020B0503020204020204" pitchFamily="34" charset="-122"/>
                    <a:sym typeface="Arial" panose="020B0604020202020204" pitchFamily="34" charset="0"/>
                  </a:rPr>
                  <a:t>k</a:t>
                </a:r>
                <a:r>
                  <a:rPr lang="zh-CN" altLang="en-US" dirty="0">
                    <a:latin typeface="微软雅黑" panose="020B0503020204020204" pitchFamily="34" charset="-122"/>
                    <a:ea typeface="微软雅黑" panose="020B0503020204020204" pitchFamily="34" charset="-122"/>
                    <a:sym typeface="Arial" panose="020B0604020202020204" pitchFamily="34" charset="0"/>
                  </a:rPr>
                  <a:t>类样本所占比例为</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sub>
                    </m:sSub>
                  </m:oMath>
                </a14:m>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那么样本标签在集合</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中的信息熵定义为：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𝐸𝑛𝑡</m:t>
                      </m:r>
                      <m:d>
                        <m:dPr>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dPr>
                        <m:e>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e>
                      </m:d>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ctrlPr>
                            <a:rPr lang="en-US" altLang="zh-CN" b="0" i="1" smtClean="0">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=1</m:t>
                          </m:r>
                        </m:sub>
                        <m:sup>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𝑦</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𝑙𝑜𝑔</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rPr>
                  <a:t>信息熵是</a:t>
                </a:r>
                <a:r>
                  <a:rPr lang="zh-CN" altLang="en-US" b="1" dirty="0">
                    <a:latin typeface="微软雅黑" panose="020B0503020204020204" pitchFamily="34" charset="-122"/>
                    <a:ea typeface="微软雅黑" panose="020B0503020204020204" pitchFamily="34" charset="-122"/>
                  </a:rPr>
                  <a:t>随机变量不确定的度量</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是对所有可能发生的事件产生的信息量的期望</a:t>
                </a:r>
                <a:r>
                  <a:rPr lang="zh-CN" altLang="en-US" dirty="0">
                    <a:latin typeface="微软雅黑" panose="020B0503020204020204" pitchFamily="34" charset="-122"/>
                    <a:ea typeface="微软雅黑" panose="020B0503020204020204" pitchFamily="34" charset="-122"/>
                  </a:rPr>
                  <a:t>。而</a:t>
                </a:r>
                <a:r>
                  <a:rPr lang="zh-CN" altLang="en-US" b="1" dirty="0">
                    <a:latin typeface="微软雅黑" panose="020B0503020204020204" pitchFamily="34" charset="-122"/>
                    <a:ea typeface="微软雅黑" panose="020B0503020204020204" pitchFamily="34" charset="-122"/>
                  </a:rPr>
                  <a:t>交叉熵常被用来度量同一个随机变量</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𝒙</m:t>
                    </m:r>
                  </m:oMath>
                </a14:m>
                <a:r>
                  <a:rPr lang="zh-CN" altLang="en-US" b="1" dirty="0">
                    <a:latin typeface="微软雅黑" panose="020B0503020204020204" pitchFamily="34" charset="-122"/>
                    <a:ea typeface="微软雅黑" panose="020B0503020204020204" pitchFamily="34" charset="-122"/>
                    <a:sym typeface="Arial" panose="020B0604020202020204" pitchFamily="34" charset="0"/>
                  </a:rPr>
                  <a:t>的两个概率分布</a:t>
                </a:r>
                <a14:m>
                  <m:oMath xmlns:m="http://schemas.openxmlformats.org/officeDocument/2006/math">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𝒑</m:t>
                    </m:r>
                    <m:r>
                      <a:rPr lang="zh-CN" altLang="en-US" b="1" i="1">
                        <a:latin typeface="Cambria Math" panose="02040503050406030204" pitchFamily="18" charset="0"/>
                        <a:ea typeface="微软雅黑" panose="020B0503020204020204" pitchFamily="34" charset="-122"/>
                        <a:sym typeface="Arial" panose="020B0604020202020204" pitchFamily="34" charset="0"/>
                      </a:rPr>
                      <m:t>和</m:t>
                    </m:r>
                    <m:r>
                      <a:rPr lang="en-US" altLang="zh-CN" b="1" i="1" smtClean="0">
                        <a:latin typeface="Cambria Math" panose="02040503050406030204" pitchFamily="18" charset="0"/>
                        <a:ea typeface="微软雅黑" panose="020B0503020204020204" pitchFamily="34" charset="-122"/>
                        <a:sym typeface="Arial" panose="020B0604020202020204" pitchFamily="34" charset="0"/>
                      </a:rPr>
                      <m:t>𝒒</m:t>
                    </m:r>
                  </m:oMath>
                </a14:m>
                <a:r>
                  <a:rPr lang="zh-CN" altLang="en-US" b="1" dirty="0">
                    <a:latin typeface="微软雅黑" panose="020B0503020204020204" pitchFamily="34" charset="-122"/>
                    <a:ea typeface="微软雅黑" panose="020B0503020204020204" pitchFamily="34" charset="-122"/>
                    <a:sym typeface="Arial" panose="020B0604020202020204" pitchFamily="34" charset="0"/>
                  </a:rPr>
                  <a:t>之间的差异</a:t>
                </a:r>
                <a:r>
                  <a:rPr lang="zh-CN" altLang="en-US" dirty="0">
                    <a:latin typeface="微软雅黑" panose="020B0503020204020204" pitchFamily="34" charset="-122"/>
                    <a:ea typeface="微软雅黑" panose="020B0503020204020204" pitchFamily="34" charset="-122"/>
                    <a:sym typeface="Arial" panose="020B0604020202020204" pitchFamily="34" charset="0"/>
                  </a:rPr>
                  <a:t>。在测试集</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𝐷</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中我们可以得到模型的预测值</a:t>
                </a:r>
                <a14:m>
                  <m:oMath xmlns:m="http://schemas.openxmlformats.org/officeDocument/2006/math">
                    <m:acc>
                      <m:accPr>
                        <m:chr m:val="̂"/>
                        <m:ctrlPr>
                          <a:rPr lang="en-US" altLang="zh-CN" b="1"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1" i="1">
                            <a:latin typeface="Cambria Math" panose="02040503050406030204" pitchFamily="18" charset="0"/>
                            <a:ea typeface="微软雅黑" panose="020B0503020204020204" pitchFamily="34" charset="-122"/>
                            <a:sym typeface="Arial" panose="020B0604020202020204" pitchFamily="34" charset="0"/>
                          </a:rPr>
                          <m:t>𝒚</m:t>
                        </m:r>
                      </m:e>
                    </m:acc>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i="1">
                        <a:latin typeface="Cambria Math" panose="02040503050406030204" pitchFamily="18" charset="0"/>
                        <a:ea typeface="微软雅黑" panose="020B0503020204020204" pitchFamily="34" charset="-122"/>
                        <a:sym typeface="Arial" panose="020B0604020202020204" pitchFamily="34" charset="0"/>
                      </a:rPr>
                      <m:t>𝑓</m:t>
                    </m:r>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b="1" i="1">
                        <a:latin typeface="Cambria Math" panose="02040503050406030204" pitchFamily="18" charset="0"/>
                        <a:ea typeface="微软雅黑" panose="020B0503020204020204" pitchFamily="34" charset="-122"/>
                        <a:sym typeface="Arial" panose="020B0604020202020204" pitchFamily="34" charset="0"/>
                      </a:rPr>
                      <m:t>𝒙</m:t>
                    </m:r>
                    <m:r>
                      <a:rPr lang="en-US" altLang="zh-CN" i="1">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，用</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e>
                      <m:sub>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𝑘</m:t>
                        </m:r>
                      </m:sub>
                    </m:sSub>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来表示</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i="1">
                            <a:latin typeface="Cambria Math" panose="02040503050406030204" pitchFamily="18" charset="0"/>
                            <a:ea typeface="微软雅黑" panose="020B0503020204020204" pitchFamily="34" charset="-122"/>
                            <a:sym typeface="Arial" panose="020B0604020202020204" pitchFamily="34" charset="0"/>
                          </a:rPr>
                          <m:t>𝑦</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的第</a:t>
                </a:r>
                <a:r>
                  <a:rPr lang="en-US" altLang="zh-CN" dirty="0">
                    <a:latin typeface="微软雅黑" panose="020B0503020204020204" pitchFamily="34" charset="-122"/>
                    <a:ea typeface="微软雅黑" panose="020B0503020204020204" pitchFamily="34" charset="-122"/>
                    <a:sym typeface="Arial" panose="020B0604020202020204" pitchFamily="34" charset="0"/>
                  </a:rPr>
                  <a:t>k</a:t>
                </a:r>
                <a:r>
                  <a:rPr lang="zh-CN" altLang="en-US" dirty="0">
                    <a:latin typeface="微软雅黑" panose="020B0503020204020204" pitchFamily="34" charset="-122"/>
                    <a:ea typeface="微软雅黑" panose="020B0503020204020204" pitchFamily="34" charset="-122"/>
                    <a:sym typeface="Arial" panose="020B0604020202020204" pitchFamily="34" charset="0"/>
                  </a:rPr>
                  <a:t>类所占的比例，那么真实值</a:t>
                </a:r>
                <a14:m>
                  <m:oMath xmlns:m="http://schemas.openxmlformats.org/officeDocument/2006/math">
                    <m:r>
                      <a:rPr lang="en-US" altLang="zh-CN" b="1" i="1">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和预测值</a:t>
                </a:r>
                <a14:m>
                  <m:oMath xmlns:m="http://schemas.openxmlformats.org/officeDocument/2006/math">
                    <m:acc>
                      <m:acc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accPr>
                      <m:e>
                        <m:r>
                          <a:rPr lang="en-US" altLang="zh-CN" b="1" i="1">
                            <a:latin typeface="Cambria Math" panose="02040503050406030204" pitchFamily="18" charset="0"/>
                            <a:ea typeface="微软雅黑" panose="020B0503020204020204" pitchFamily="34" charset="-122"/>
                            <a:sym typeface="Arial" panose="020B0604020202020204" pitchFamily="34" charset="0"/>
                          </a:rPr>
                          <m:t>𝒚</m:t>
                        </m:r>
                      </m:e>
                    </m:acc>
                  </m:oMath>
                </a14:m>
                <a:r>
                  <a:rPr lang="zh-CN" altLang="en-US" dirty="0">
                    <a:latin typeface="微软雅黑" panose="020B0503020204020204" pitchFamily="34" charset="-122"/>
                    <a:ea typeface="微软雅黑" panose="020B0503020204020204" pitchFamily="34" charset="-122"/>
                    <a:sym typeface="Arial" panose="020B0604020202020204" pitchFamily="34" charset="0"/>
                  </a:rPr>
                  <a:t>的交叉熵被定义为：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sym typeface="Arial" panose="020B0604020202020204" pitchFamily="34" charset="0"/>
                        </a:rPr>
                        <m:t>𝐻</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𝑝</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r>
                        <a:rPr lang="en-US" altLang="zh-CN" b="0" i="1" smtClean="0">
                          <a:latin typeface="Cambria Math" panose="02040503050406030204" pitchFamily="18" charset="0"/>
                          <a:ea typeface="微软雅黑" panose="020B0503020204020204" pitchFamily="34" charset="-122"/>
                          <a:sym typeface="Arial" panose="020B0604020202020204" pitchFamily="34" charset="0"/>
                        </a:rPr>
                        <m:t>)=−</m:t>
                      </m:r>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i="1">
                              <a:latin typeface="Cambria Math" panose="02040503050406030204" pitchFamily="18" charset="0"/>
                              <a:ea typeface="微软雅黑" panose="020B0503020204020204" pitchFamily="34" charset="-122"/>
                              <a:sym typeface="Arial" panose="020B0604020202020204" pitchFamily="34" charset="0"/>
                            </a:rPr>
                            <m:t>𝑘</m:t>
                          </m:r>
                          <m:r>
                            <a:rPr lang="en-US" altLang="zh-CN" i="1">
                              <a:latin typeface="Cambria Math" panose="02040503050406030204" pitchFamily="18" charset="0"/>
                              <a:ea typeface="微软雅黑" panose="020B0503020204020204" pitchFamily="34" charset="-122"/>
                              <a:sym typeface="Arial" panose="020B0604020202020204" pitchFamily="34" charset="0"/>
                            </a:rPr>
                            <m:t>=1</m:t>
                          </m:r>
                        </m:sub>
                        <m:sup>
                          <m:r>
                            <a:rPr lang="en-US" altLang="zh-CN" i="1">
                              <a:latin typeface="Cambria Math" panose="02040503050406030204" pitchFamily="18" charset="0"/>
                              <a:ea typeface="微软雅黑" panose="020B0503020204020204" pitchFamily="34" charset="-122"/>
                              <a:sym typeface="Arial" panose="020B0604020202020204" pitchFamily="34" charset="0"/>
                            </a:rPr>
                            <m:t>|</m:t>
                          </m:r>
                          <m:r>
                            <a:rPr lang="en-US" altLang="zh-CN" i="1">
                              <a:latin typeface="Cambria Math" panose="02040503050406030204" pitchFamily="18" charset="0"/>
                              <a:ea typeface="微软雅黑" panose="020B0503020204020204" pitchFamily="34" charset="-122"/>
                              <a:sym typeface="Arial" panose="020B0604020202020204" pitchFamily="34" charset="0"/>
                            </a:rPr>
                            <m:t>𝑦</m:t>
                          </m:r>
                          <m:r>
                            <a:rPr lang="en-US" altLang="zh-CN" i="1">
                              <a:latin typeface="Cambria Math" panose="02040503050406030204" pitchFamily="18" charset="0"/>
                              <a:ea typeface="微软雅黑" panose="020B0503020204020204" pitchFamily="34" charset="-122"/>
                              <a:sym typeface="Arial" panose="020B0604020202020204" pitchFamily="34" charset="0"/>
                            </a:rPr>
                            <m:t>|</m:t>
                          </m:r>
                        </m:sup>
                        <m:e>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𝑝</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latin typeface="Cambria Math" panose="02040503050406030204" pitchFamily="18" charset="0"/>
                                  <a:ea typeface="微软雅黑" panose="020B0503020204020204" pitchFamily="34" charset="-122"/>
                                  <a:sym typeface="Arial" panose="020B0604020202020204" pitchFamily="34" charset="0"/>
                                </a:rPr>
                                <m:t>𝑙𝑜𝑔</m:t>
                              </m:r>
                            </m:e>
                            <m:sub>
                              <m:r>
                                <a:rPr lang="en-US" altLang="zh-CN" i="1">
                                  <a:latin typeface="Cambria Math" panose="02040503050406030204" pitchFamily="18" charset="0"/>
                                  <a:ea typeface="微软雅黑" panose="020B0503020204020204" pitchFamily="34" charset="-122"/>
                                  <a:sym typeface="Arial" panose="020B0604020202020204" pitchFamily="34" charset="0"/>
                                </a:rPr>
                                <m:t>2</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sym typeface="Arial" panose="020B0604020202020204" pitchFamily="34" charset="0"/>
                                </a:rPr>
                                <m:t>𝑞</m:t>
                              </m:r>
                            </m:e>
                            <m:sub>
                              <m:r>
                                <a:rPr lang="en-US" altLang="zh-CN" i="1">
                                  <a:latin typeface="Cambria Math" panose="02040503050406030204" pitchFamily="18" charset="0"/>
                                  <a:ea typeface="微软雅黑" panose="020B0503020204020204" pitchFamily="34" charset="-122"/>
                                  <a:sym typeface="Arial" panose="020B0604020202020204" pitchFamily="34" charset="0"/>
                                </a:rPr>
                                <m:t>𝑘</m:t>
                              </m:r>
                            </m:sub>
                          </m:sSub>
                          <m:r>
                            <a:rPr lang="en-US" altLang="zh-CN" i="1">
                              <a:latin typeface="Cambria Math" panose="02040503050406030204" pitchFamily="18" charset="0"/>
                              <a:ea typeface="微软雅黑" panose="020B0503020204020204" pitchFamily="34" charset="-122"/>
                              <a:sym typeface="Arial" panose="020B0604020202020204" pitchFamily="34" charset="0"/>
                            </a:rPr>
                            <m:t>)</m:t>
                          </m:r>
                        </m:e>
                      </m:nary>
                    </m:oMath>
                  </m:oMathPara>
                </a14:m>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交叉熵的值越小就表明两个分布越接近，也就是说分类效果越好。</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0" y="347663"/>
                <a:ext cx="8667750" cy="7894341"/>
              </a:xfrm>
              <a:prstGeom prst="rect">
                <a:avLst/>
              </a:prstGeom>
              <a:blipFill>
                <a:blip r:embed="rId3"/>
                <a:stretch>
                  <a:fillRect l="-563" r="-2391"/>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294CD5DE-2D56-4638-850F-818B07F3FF0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37689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27</a:t>
            </a:fld>
            <a:endParaRPr lang="en-US" altLang="zh-CN"/>
          </a:p>
        </p:txBody>
      </p:sp>
      <p:sp>
        <p:nvSpPr>
          <p:cNvPr id="5" name="文本框 4"/>
          <p:cNvSpPr txBox="1"/>
          <p:nvPr/>
        </p:nvSpPr>
        <p:spPr>
          <a:xfrm>
            <a:off x="162560" y="519608"/>
            <a:ext cx="8371840" cy="738664"/>
          </a:xfrm>
          <a:prstGeom prst="rect">
            <a:avLst/>
          </a:prstGeom>
          <a:noFill/>
        </p:spPr>
        <p:txBody>
          <a:bodyPr wrap="squar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试一试</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CD93FB7-8D36-42CA-83E5-5911A4AA7FC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C29AE8AF-D807-4392-A359-825DD64C7E4A}"/>
              </a:ext>
            </a:extLst>
          </p:cNvPr>
          <p:cNvSpPr txBox="1"/>
          <p:nvPr/>
        </p:nvSpPr>
        <p:spPr>
          <a:xfrm>
            <a:off x="81280" y="926837"/>
            <a:ext cx="8981440"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在计算机中随机生成训练数据，训练逻辑回归模型，计算逻辑回归的交叉熵损失函数值</a:t>
            </a:r>
          </a:p>
        </p:txBody>
      </p:sp>
      <p:pic>
        <p:nvPicPr>
          <p:cNvPr id="3" name="图片 2">
            <a:extLst>
              <a:ext uri="{FF2B5EF4-FFF2-40B4-BE49-F238E27FC236}">
                <a16:creationId xmlns:a16="http://schemas.microsoft.com/office/drawing/2014/main" id="{BE78FC9F-0CB1-4CEA-AD8C-71828A7EEC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0360" y="1385745"/>
            <a:ext cx="6327156" cy="5301570"/>
          </a:xfrm>
          <a:prstGeom prst="rect">
            <a:avLst/>
          </a:prstGeom>
        </p:spPr>
      </p:pic>
    </p:spTree>
    <p:extLst>
      <p:ext uri="{BB962C8B-B14F-4D97-AF65-F5344CB8AC3E}">
        <p14:creationId xmlns:p14="http://schemas.microsoft.com/office/powerpoint/2010/main" val="3580392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p:sp>
        <p:nvSpPr>
          <p:cNvPr id="5" name="文本框 4"/>
          <p:cNvSpPr txBox="1"/>
          <p:nvPr/>
        </p:nvSpPr>
        <p:spPr>
          <a:xfrm>
            <a:off x="295910" y="1265841"/>
            <a:ext cx="8371840" cy="300082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我们可以用</a:t>
            </a:r>
            <a:r>
              <a:rPr lang="zh-CN" altLang="en-US" b="1" dirty="0">
                <a:latin typeface="微软雅黑" panose="020B0503020204020204" pitchFamily="34" charset="-122"/>
                <a:ea typeface="微软雅黑" panose="020B0503020204020204" pitchFamily="34" charset="-122"/>
                <a:sym typeface="Arial" panose="020B0604020202020204" pitchFamily="34" charset="0"/>
              </a:rPr>
              <a:t>准确率（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accuracy</a:t>
            </a:r>
            <a:r>
              <a:rPr lang="zh-CN" altLang="en-US" b="1" dirty="0">
                <a:latin typeface="微软雅黑" panose="020B0503020204020204" pitchFamily="34" charset="-122"/>
                <a:ea typeface="微软雅黑" panose="020B0503020204020204" pitchFamily="34" charset="-122"/>
                <a:sym typeface="Arial" panose="020B0604020202020204" pitchFamily="34" charset="0"/>
              </a:rPr>
              <a:t>）、精确率（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precision</a:t>
            </a:r>
            <a:r>
              <a:rPr lang="zh-CN" altLang="en-US" b="1" dirty="0">
                <a:latin typeface="微软雅黑" panose="020B0503020204020204" pitchFamily="34" charset="-122"/>
                <a:ea typeface="微软雅黑" panose="020B0503020204020204" pitchFamily="34" charset="-122"/>
                <a:sym typeface="Arial" panose="020B0604020202020204" pitchFamily="34" charset="0"/>
              </a:rPr>
              <a:t>）、召回率（</a:t>
            </a:r>
            <a:r>
              <a:rPr lang="en-US" altLang="zh-CN" b="1" dirty="0">
                <a:latin typeface="微软雅黑" panose="020B0503020204020204" pitchFamily="34" charset="-122"/>
                <a:ea typeface="微软雅黑" panose="020B0503020204020204" pitchFamily="34" charset="-122"/>
                <a:sym typeface="Arial" panose="020B0604020202020204" pitchFamily="34" charset="0"/>
              </a:rPr>
              <a:t>recall</a:t>
            </a:r>
            <a:r>
              <a:rPr lang="zh-CN" altLang="en-US" b="1" dirty="0">
                <a:latin typeface="微软雅黑" panose="020B0503020204020204" pitchFamily="34" charset="-122"/>
                <a:ea typeface="微软雅黑" panose="020B0503020204020204" pitchFamily="34" charset="-122"/>
                <a:sym typeface="Arial" panose="020B0604020202020204" pitchFamily="34" charset="0"/>
              </a:rPr>
              <a:t>）和</a:t>
            </a:r>
            <a:r>
              <a:rPr lang="en-US" altLang="zh-CN" b="1" dirty="0">
                <a:latin typeface="微软雅黑" panose="020B0503020204020204" pitchFamily="34" charset="-122"/>
                <a:ea typeface="微软雅黑" panose="020B0503020204020204" pitchFamily="34" charset="-122"/>
                <a:sym typeface="Arial" panose="020B0604020202020204" pitchFamily="34" charset="0"/>
              </a:rPr>
              <a:t>F1-score</a:t>
            </a:r>
            <a:r>
              <a:rPr lang="zh-CN" altLang="en-US" dirty="0">
                <a:latin typeface="微软雅黑" panose="020B0503020204020204" pitchFamily="34" charset="-122"/>
                <a:ea typeface="微软雅黑" panose="020B0503020204020204" pitchFamily="34" charset="-122"/>
                <a:sym typeface="Arial" panose="020B0604020202020204" pitchFamily="34" charset="0"/>
              </a:rPr>
              <a:t>来度量分类的准确性。</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以二分类问题为例，模型的分类结果与真实情况相比会出现四种情况：真正类（</a:t>
            </a:r>
            <a:r>
              <a:rPr lang="en-US" altLang="zh-CN" dirty="0">
                <a:latin typeface="微软雅黑" panose="020B0503020204020204" pitchFamily="34" charset="-122"/>
                <a:ea typeface="微软雅黑" panose="020B0503020204020204" pitchFamily="34" charset="-122"/>
                <a:sym typeface="Arial" panose="020B0604020202020204" pitchFamily="34" charset="0"/>
              </a:rPr>
              <a:t>true positive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TP</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），即将正类预测为正类的情况、假正类（</a:t>
            </a:r>
            <a:r>
              <a:rPr lang="en-US" altLang="zh-CN" dirty="0">
                <a:latin typeface="微软雅黑" panose="020B0503020204020204" pitchFamily="34" charset="-122"/>
                <a:ea typeface="微软雅黑" panose="020B0503020204020204" pitchFamily="34" charset="-122"/>
                <a:sym typeface="Arial" panose="020B0604020202020204" pitchFamily="34" charset="0"/>
              </a:rPr>
              <a:t>false positive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FP</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），即将负类预测为正类的情况、假负类（</a:t>
            </a:r>
            <a:r>
              <a:rPr lang="en-US" altLang="zh-CN" dirty="0">
                <a:latin typeface="微软雅黑" panose="020B0503020204020204" pitchFamily="34" charset="-122"/>
                <a:ea typeface="微软雅黑" panose="020B0503020204020204" pitchFamily="34" charset="-122"/>
                <a:sym typeface="Arial" panose="020B0604020202020204" pitchFamily="34" charset="0"/>
              </a:rPr>
              <a:t>false negative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FN</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），即将正类预测为负类的情况、真负类（</a:t>
            </a:r>
            <a:r>
              <a:rPr lang="en-US" altLang="zh-CN" dirty="0">
                <a:latin typeface="微软雅黑" panose="020B0503020204020204" pitchFamily="34" charset="-122"/>
                <a:ea typeface="微软雅黑" panose="020B0503020204020204" pitchFamily="34" charset="-122"/>
                <a:sym typeface="Arial" panose="020B0604020202020204" pitchFamily="34" charset="0"/>
              </a:rPr>
              <a:t>true negative</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TN</a:t>
            </a:r>
            <a:r>
              <a:rPr lang="zh-CN" altLang="en-US" dirty="0">
                <a:latin typeface="微软雅黑" panose="020B0503020204020204" pitchFamily="34" charset="-122"/>
                <a:ea typeface="微软雅黑" panose="020B0503020204020204" pitchFamily="34" charset="-122"/>
                <a:sym typeface="Arial" panose="020B0604020202020204" pitchFamily="34" charset="0"/>
              </a:rPr>
              <a:t>），即将负类预测为负类的情况</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640030413"/>
              </p:ext>
            </p:extLst>
          </p:nvPr>
        </p:nvGraphicFramePr>
        <p:xfrm>
          <a:off x="3077209" y="4572000"/>
          <a:ext cx="2809242" cy="1600200"/>
        </p:xfrm>
        <a:graphic>
          <a:graphicData uri="http://schemas.openxmlformats.org/drawingml/2006/table">
            <a:tbl>
              <a:tblPr firstRow="1" bandRow="1">
                <a:tableStyleId>{5C22544A-7EE6-4342-B048-85BDC9FD1C3A}</a:tableStyleId>
              </a:tblPr>
              <a:tblGrid>
                <a:gridCol w="1404621">
                  <a:extLst>
                    <a:ext uri="{9D8B030D-6E8A-4147-A177-3AD203B41FA5}">
                      <a16:colId xmlns:a16="http://schemas.microsoft.com/office/drawing/2014/main" val="773806706"/>
                    </a:ext>
                  </a:extLst>
                </a:gridCol>
                <a:gridCol w="1404621">
                  <a:extLst>
                    <a:ext uri="{9D8B030D-6E8A-4147-A177-3AD203B41FA5}">
                      <a16:colId xmlns:a16="http://schemas.microsoft.com/office/drawing/2014/main" val="381689834"/>
                    </a:ext>
                  </a:extLst>
                </a:gridCol>
              </a:tblGrid>
              <a:tr h="800100">
                <a:tc>
                  <a:txBody>
                    <a:bodyPr/>
                    <a:lstStyle/>
                    <a:p>
                      <a:pPr algn="ctr"/>
                      <a:r>
                        <a:rPr lang="en-US" altLang="zh-CN" dirty="0"/>
                        <a:t>TP</a:t>
                      </a:r>
                      <a:endParaRPr lang="zh-CN" altLang="en-US" dirty="0"/>
                    </a:p>
                  </a:txBody>
                  <a:tcPr anchor="ctr">
                    <a:solidFill>
                      <a:srgbClr val="0070C0"/>
                    </a:solidFill>
                  </a:tcPr>
                </a:tc>
                <a:tc>
                  <a:txBody>
                    <a:bodyPr/>
                    <a:lstStyle/>
                    <a:p>
                      <a:pPr algn="ctr"/>
                      <a:r>
                        <a:rPr lang="en-US" altLang="zh-CN" dirty="0">
                          <a:solidFill>
                            <a:schemeClr val="tx1"/>
                          </a:solidFill>
                        </a:rPr>
                        <a:t>FN</a:t>
                      </a:r>
                      <a:endParaRPr lang="zh-CN" altLang="en-US" dirty="0">
                        <a:solidFill>
                          <a:schemeClr val="tx1"/>
                        </a:solidFill>
                      </a:endParaRPr>
                    </a:p>
                  </a:txBody>
                  <a:tcPr anchor="ctr">
                    <a:solidFill>
                      <a:schemeClr val="accent5"/>
                    </a:solidFill>
                  </a:tcPr>
                </a:tc>
                <a:extLst>
                  <a:ext uri="{0D108BD9-81ED-4DB2-BD59-A6C34878D82A}">
                    <a16:rowId xmlns:a16="http://schemas.microsoft.com/office/drawing/2014/main" val="2240900346"/>
                  </a:ext>
                </a:extLst>
              </a:tr>
              <a:tr h="800100">
                <a:tc>
                  <a:txBody>
                    <a:bodyPr/>
                    <a:lstStyle/>
                    <a:p>
                      <a:pPr algn="ctr"/>
                      <a:r>
                        <a:rPr lang="en-US" altLang="zh-CN" b="1" dirty="0"/>
                        <a:t>FP</a:t>
                      </a:r>
                      <a:endParaRPr lang="zh-CN" altLang="en-US" b="1" dirty="0"/>
                    </a:p>
                  </a:txBody>
                  <a:tcPr anchor="ctr">
                    <a:solidFill>
                      <a:schemeClr val="accent5"/>
                    </a:solidFill>
                  </a:tcPr>
                </a:tc>
                <a:tc>
                  <a:txBody>
                    <a:bodyPr/>
                    <a:lstStyle/>
                    <a:p>
                      <a:pPr algn="ctr"/>
                      <a:r>
                        <a:rPr lang="en-US" altLang="zh-CN" b="1" dirty="0">
                          <a:solidFill>
                            <a:schemeClr val="bg1"/>
                          </a:solidFill>
                        </a:rPr>
                        <a:t>TN</a:t>
                      </a:r>
                      <a:endParaRPr lang="zh-CN" altLang="en-US" b="1" dirty="0">
                        <a:solidFill>
                          <a:schemeClr val="bg1"/>
                        </a:solidFill>
                      </a:endParaRPr>
                    </a:p>
                  </a:txBody>
                  <a:tcPr anchor="ctr">
                    <a:solidFill>
                      <a:srgbClr val="0070C0"/>
                    </a:solidFill>
                  </a:tcPr>
                </a:tc>
                <a:extLst>
                  <a:ext uri="{0D108BD9-81ED-4DB2-BD59-A6C34878D82A}">
                    <a16:rowId xmlns:a16="http://schemas.microsoft.com/office/drawing/2014/main" val="3784386253"/>
                  </a:ext>
                </a:extLst>
              </a:tr>
            </a:tbl>
          </a:graphicData>
        </a:graphic>
      </p:graphicFrame>
      <p:sp>
        <p:nvSpPr>
          <p:cNvPr id="8" name="页脚占位符 2">
            <a:extLst>
              <a:ext uri="{FF2B5EF4-FFF2-40B4-BE49-F238E27FC236}">
                <a16:creationId xmlns:a16="http://schemas.microsoft.com/office/drawing/2014/main" id="{17EA7575-5B74-4B96-BEC1-002E9EC44A7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246782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xmlns:a14="http://schemas.microsoft.com/office/drawing/2010/main">
        <mc:Choice Requires="a14">
          <p:sp>
            <p:nvSpPr>
              <p:cNvPr id="4" name="文本框 3"/>
              <p:cNvSpPr txBox="1"/>
              <p:nvPr/>
            </p:nvSpPr>
            <p:spPr>
              <a:xfrm>
                <a:off x="349783" y="3942664"/>
                <a:ext cx="8622681" cy="273908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）精确率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精确率是</a:t>
                </a:r>
                <a:r>
                  <a:rPr lang="zh-CN" altLang="en-US" b="1" dirty="0">
                    <a:latin typeface="微软雅黑" panose="020B0503020204020204" pitchFamily="34" charset="-122"/>
                    <a:ea typeface="微软雅黑" panose="020B0503020204020204" pitchFamily="34" charset="-122"/>
                  </a:rPr>
                  <a:t>模型预测为正的样本</a:t>
                </a:r>
                <a:r>
                  <a:rPr lang="zh-CN" altLang="en-US" dirty="0">
                    <a:latin typeface="微软雅黑" panose="020B0503020204020204" pitchFamily="34" charset="-122"/>
                    <a:ea typeface="微软雅黑" panose="020B0503020204020204" pitchFamily="34" charset="-122"/>
                  </a:rPr>
                  <a:t>中，预测正确比例</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𝑃𝑟𝑒𝑐𝑖𝑠𝑖𝑜𝑛</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）召回率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召回率是</a:t>
                </a:r>
                <a:r>
                  <a:rPr lang="zh-CN" altLang="en-US" b="1" dirty="0">
                    <a:latin typeface="微软雅黑" panose="020B0503020204020204" pitchFamily="34" charset="-122"/>
                    <a:ea typeface="微软雅黑" panose="020B0503020204020204" pitchFamily="34" charset="-122"/>
                  </a:rPr>
                  <a:t>所有正类样本</a:t>
                </a:r>
                <a:r>
                  <a:rPr lang="zh-CN" altLang="en-US" dirty="0">
                    <a:latin typeface="微软雅黑" panose="020B0503020204020204" pitchFamily="34" charset="-122"/>
                    <a:ea typeface="微软雅黑" panose="020B0503020204020204" pitchFamily="34" charset="-122"/>
                  </a:rPr>
                  <a:t>被识别正确的比例</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𝑅𝑒𝑐𝑎𝑙𝑙</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𝑇𝑃</m:t>
                          </m:r>
                        </m:num>
                        <m:den>
                          <m:r>
                            <a:rPr lang="en-US" altLang="zh-CN" i="1">
                              <a:latin typeface="Cambria Math" panose="02040503050406030204" pitchFamily="18" charset="0"/>
                              <a:ea typeface="微软雅黑" panose="020B0503020204020204" pitchFamily="34" charset="-122"/>
                            </a:rPr>
                            <m:t>𝑇𝑃</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𝐹𝑁</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9783" y="3942664"/>
                <a:ext cx="8622681" cy="2739083"/>
              </a:xfrm>
              <a:prstGeom prst="rect">
                <a:avLst/>
              </a:prstGeom>
              <a:blipFill>
                <a:blip r:embed="rId2"/>
                <a:stretch>
                  <a:fillRect l="-565" t="-13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49783" y="1172739"/>
                <a:ext cx="8622681" cy="27699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）准确率</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𝐴𝑐𝑐</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𝐹𝑁</m:t>
                          </m:r>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需要注意的是，准确率虽然能够判断整体正确率，但在</a:t>
                </a:r>
                <a:r>
                  <a:rPr lang="zh-CN" altLang="en-US" b="1" dirty="0">
                    <a:latin typeface="微软雅黑" panose="020B0503020204020204" pitchFamily="34" charset="-122"/>
                    <a:ea typeface="微软雅黑" panose="020B0503020204020204" pitchFamily="34" charset="-122"/>
                  </a:rPr>
                  <a:t>样本不均衡</a:t>
                </a:r>
                <a:r>
                  <a:rPr lang="zh-CN" altLang="en-US" dirty="0">
                    <a:latin typeface="微软雅黑" panose="020B0503020204020204" pitchFamily="34" charset="-122"/>
                    <a:ea typeface="微软雅黑" panose="020B0503020204020204" pitchFamily="34" charset="-122"/>
                  </a:rPr>
                  <a:t>的情况下，并不能作为很好的指标来衡量结果。比如在样本集中，正样本有 </a:t>
                </a:r>
                <a:r>
                  <a:rPr lang="en-US" altLang="zh-CN" dirty="0">
                    <a:latin typeface="微软雅黑" panose="020B0503020204020204" pitchFamily="34" charset="-122"/>
                    <a:ea typeface="微软雅黑" panose="020B0503020204020204" pitchFamily="34" charset="-122"/>
                  </a:rPr>
                  <a:t>90 </a:t>
                </a:r>
                <a:r>
                  <a:rPr lang="zh-CN" altLang="en-US" dirty="0">
                    <a:latin typeface="微软雅黑" panose="020B0503020204020204" pitchFamily="34" charset="-122"/>
                    <a:ea typeface="微软雅黑" panose="020B0503020204020204" pitchFamily="34" charset="-122"/>
                  </a:rPr>
                  <a:t>个，负样本有 </a:t>
                </a:r>
                <a:r>
                  <a:rPr lang="en-US" altLang="zh-CN" dirty="0">
                    <a:latin typeface="微软雅黑" panose="020B0503020204020204" pitchFamily="34" charset="-122"/>
                    <a:ea typeface="微软雅黑" panose="020B0503020204020204" pitchFamily="34" charset="-122"/>
                  </a:rPr>
                  <a:t>10 </a:t>
                </a:r>
                <a:r>
                  <a:rPr lang="zh-CN" altLang="en-US" dirty="0">
                    <a:latin typeface="微软雅黑" panose="020B0503020204020204" pitchFamily="34" charset="-122"/>
                    <a:ea typeface="微软雅黑" panose="020B0503020204020204" pitchFamily="34" charset="-122"/>
                  </a:rPr>
                  <a:t>个，该情况下，我们甚至只需要将全部样本预测为正样本，就能得到 </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的准确率，显然这是完全没有意义的</a:t>
                </a:r>
                <a:endParaRPr lang="en-US" altLang="zh-CN"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49783" y="1172739"/>
                <a:ext cx="8622681" cy="2769925"/>
              </a:xfrm>
              <a:prstGeom prst="rect">
                <a:avLst/>
              </a:prstGeom>
              <a:blipFill>
                <a:blip r:embed="rId3"/>
                <a:stretch>
                  <a:fillRect l="-565" t="-1099" r="-2191" b="-659"/>
                </a:stretch>
              </a:blipFill>
            </p:spPr>
            <p:txBody>
              <a:bodyPr/>
              <a:lstStyle/>
              <a:p>
                <a:r>
                  <a:rPr lang="zh-CN" altLang="en-US">
                    <a:noFill/>
                  </a:rPr>
                  <a:t> </a:t>
                </a:r>
              </a:p>
            </p:txBody>
          </p:sp>
        </mc:Fallback>
      </mc:AlternateContent>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0686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457200" y="462280"/>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机器学习的基础概念</a:t>
            </a:r>
          </a:p>
        </p:txBody>
      </p:sp>
      <p:sp>
        <p:nvSpPr>
          <p:cNvPr id="14" name="内容占位符 2">
            <a:extLst>
              <a:ext uri="{FF2B5EF4-FFF2-40B4-BE49-F238E27FC236}">
                <a16:creationId xmlns:a16="http://schemas.microsoft.com/office/drawing/2014/main" id="{D53E8302-9586-421A-84F3-019752B5E77E}"/>
              </a:ext>
            </a:extLst>
          </p:cNvPr>
          <p:cNvSpPr>
            <a:spLocks noGrp="1"/>
          </p:cNvSpPr>
          <p:nvPr>
            <p:ph idx="1"/>
          </p:nvPr>
        </p:nvSpPr>
        <p:spPr>
          <a:xfrm>
            <a:off x="457200" y="1452878"/>
            <a:ext cx="8299050" cy="4942842"/>
          </a:xfrm>
        </p:spPr>
        <p:txBody>
          <a:bodyPr/>
          <a:lstStyle/>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常用概念</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机器学习的分类</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页脚占位符 2">
            <a:extLst>
              <a:ext uri="{FF2B5EF4-FFF2-40B4-BE49-F238E27FC236}">
                <a16:creationId xmlns:a16="http://schemas.microsoft.com/office/drawing/2014/main" id="{D587D2AD-241A-41DE-BAC5-9CF91361762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97344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10" name="文本框 9"/>
          <p:cNvSpPr txBox="1"/>
          <p:nvPr/>
        </p:nvSpPr>
        <p:spPr>
          <a:xfrm>
            <a:off x="140221" y="1012252"/>
            <a:ext cx="8809904" cy="2723823"/>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如果我们利用网约车（浮动车）数据获取了某个目标路段上</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个时间片段的路况样本，其中只有</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个样本的真实标签是“拥堵”</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正类</a:t>
            </a:r>
            <a:r>
              <a:rPr lang="en-US" altLang="zh-CN"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，其他</a:t>
            </a:r>
            <a:r>
              <a:rPr lang="en-US" altLang="zh-CN" dirty="0">
                <a:latin typeface="微软雅黑" panose="020B0503020204020204" pitchFamily="34" charset="-122"/>
                <a:ea typeface="微软雅黑" panose="020B0503020204020204" pitchFamily="34" charset="-122"/>
              </a:rPr>
              <a:t>990</a:t>
            </a:r>
            <a:r>
              <a:rPr lang="zh-CN" altLang="en-US" dirty="0">
                <a:latin typeface="微软雅黑" panose="020B0503020204020204" pitchFamily="34" charset="-122"/>
                <a:ea typeface="微软雅黑" panose="020B0503020204020204" pitchFamily="34" charset="-122"/>
              </a:rPr>
              <a:t>个都是“通畅”</a:t>
            </a:r>
            <a:r>
              <a:rPr lang="zh-CN" altLang="en-US" b="1" dirty="0">
                <a:latin typeface="微软雅黑" panose="020B0503020204020204" pitchFamily="34" charset="-122"/>
                <a:ea typeface="微软雅黑" panose="020B0503020204020204" pitchFamily="34" charset="-122"/>
              </a:rPr>
              <a:t>（负类）</a:t>
            </a:r>
            <a:r>
              <a:rPr lang="zh-CN" altLang="en-US" dirty="0">
                <a:latin typeface="微软雅黑" panose="020B0503020204020204" pitchFamily="34" charset="-122"/>
                <a:ea typeface="微软雅黑" panose="020B0503020204020204" pitchFamily="34" charset="-122"/>
              </a:rPr>
              <a:t>。使用一个训练好的分类器对这些数据进行预测，最终分类器预测出</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个“拥堵”样本。在</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个拥堵样本中，有</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个是真正拥堵的</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试计算这个分类器的准确率、精确率以及召回率</a:t>
            </a:r>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p:txBody>
      </p:sp>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5EC4C9A8-5BE9-400A-AD1F-3B8F33794ED4}"/>
              </a:ext>
            </a:extLst>
          </p:cNvPr>
          <p:cNvSpPr txBox="1"/>
          <p:nvPr/>
        </p:nvSpPr>
        <p:spPr>
          <a:xfrm>
            <a:off x="250902" y="3640873"/>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准确率：</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3C3D9FE-C36A-48EE-8EDB-836278CEFA09}"/>
                  </a:ext>
                </a:extLst>
              </p:cNvPr>
              <p:cNvSpPr txBox="1"/>
              <p:nvPr/>
            </p:nvSpPr>
            <p:spPr>
              <a:xfrm>
                <a:off x="1081667" y="3485199"/>
                <a:ext cx="6584795" cy="622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𝐴𝑐𝑐</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𝑇𝑁</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𝐹𝑁</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5+987</m:t>
                          </m:r>
                        </m:num>
                        <m:den>
                          <m:r>
                            <a:rPr lang="en-US" altLang="zh-CN" b="0" i="1" smtClean="0">
                              <a:latin typeface="Cambria Math" panose="02040503050406030204" pitchFamily="18" charset="0"/>
                              <a:ea typeface="微软雅黑" panose="020B0503020204020204" pitchFamily="34" charset="-122"/>
                            </a:rPr>
                            <m:t>5+987+3+5</m:t>
                          </m:r>
                        </m:den>
                      </m:f>
                      <m:r>
                        <a:rPr lang="en-US" altLang="zh-CN" b="0" i="1" smtClean="0">
                          <a:latin typeface="Cambria Math" panose="02040503050406030204" pitchFamily="18" charset="0"/>
                          <a:ea typeface="微软雅黑" panose="020B0503020204020204" pitchFamily="34" charset="-122"/>
                        </a:rPr>
                        <m:t>=99.2%</m:t>
                      </m:r>
                    </m:oMath>
                  </m:oMathPara>
                </a14:m>
                <a:endParaRPr lang="zh-CN" altLang="en-US" dirty="0"/>
              </a:p>
            </p:txBody>
          </p:sp>
        </mc:Choice>
        <mc:Fallback xmlns="">
          <p:sp>
            <p:nvSpPr>
              <p:cNvPr id="11" name="文本框 10">
                <a:extLst>
                  <a:ext uri="{FF2B5EF4-FFF2-40B4-BE49-F238E27FC236}">
                    <a16:creationId xmlns:a16="http://schemas.microsoft.com/office/drawing/2014/main" id="{D3C3D9FE-C36A-48EE-8EDB-836278CEFA09}"/>
                  </a:ext>
                </a:extLst>
              </p:cNvPr>
              <p:cNvSpPr txBox="1">
                <a:spLocks noRot="1" noChangeAspect="1" noMove="1" noResize="1" noEditPoints="1" noAdjustHandles="1" noChangeArrowheads="1" noChangeShapeType="1" noTextEdit="1"/>
              </p:cNvSpPr>
              <p:nvPr/>
            </p:nvSpPr>
            <p:spPr>
              <a:xfrm>
                <a:off x="1081667" y="3485199"/>
                <a:ext cx="6584795" cy="622927"/>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E4E9814-66DD-490C-B520-1812F346C2B2}"/>
              </a:ext>
            </a:extLst>
          </p:cNvPr>
          <p:cNvSpPr txBox="1"/>
          <p:nvPr/>
        </p:nvSpPr>
        <p:spPr>
          <a:xfrm>
            <a:off x="250902" y="4780156"/>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精确率：</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F6A18E1-DE39-46CB-BC8A-A7CB92ECDBD7}"/>
                  </a:ext>
                </a:extLst>
              </p:cNvPr>
              <p:cNvSpPr txBox="1"/>
              <p:nvPr/>
            </p:nvSpPr>
            <p:spPr>
              <a:xfrm>
                <a:off x="1190331" y="4586450"/>
                <a:ext cx="4572000" cy="6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𝑃𝑟𝑒𝑐𝑖𝑠𝑖𝑜𝑛</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𝑇𝑃</m:t>
                          </m:r>
                        </m:num>
                        <m:den>
                          <m:r>
                            <a:rPr lang="en-US" altLang="zh-CN" b="0" i="1" smtClean="0">
                              <a:latin typeface="Cambria Math" panose="02040503050406030204" pitchFamily="18" charset="0"/>
                              <a:ea typeface="微软雅黑" panose="020B0503020204020204" pitchFamily="34" charset="-122"/>
                            </a:rPr>
                            <m:t>𝑇𝑃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𝐹𝑃</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m:t>
                          </m:r>
                        </m:num>
                        <m:den>
                          <m:r>
                            <a:rPr lang="en-US" altLang="zh-CN" b="0" i="1" smtClean="0">
                              <a:latin typeface="Cambria Math" panose="02040503050406030204" pitchFamily="18" charset="0"/>
                              <a:ea typeface="微软雅黑" panose="020B0503020204020204" pitchFamily="34" charset="-122"/>
                            </a:rPr>
                            <m:t>5+3</m:t>
                          </m:r>
                        </m:den>
                      </m:f>
                      <m:r>
                        <a:rPr lang="en-US" altLang="zh-CN" b="0" i="1" smtClean="0">
                          <a:latin typeface="Cambria Math" panose="02040503050406030204" pitchFamily="18" charset="0"/>
                          <a:ea typeface="微软雅黑" panose="020B0503020204020204" pitchFamily="34" charset="-122"/>
                        </a:rPr>
                        <m:t>=62.5%</m:t>
                      </m:r>
                    </m:oMath>
                  </m:oMathPara>
                </a14:m>
                <a:endParaRPr lang="zh-CN" altLang="en-US" dirty="0"/>
              </a:p>
            </p:txBody>
          </p:sp>
        </mc:Choice>
        <mc:Fallback xmlns="">
          <p:sp>
            <p:nvSpPr>
              <p:cNvPr id="14" name="文本框 13">
                <a:extLst>
                  <a:ext uri="{FF2B5EF4-FFF2-40B4-BE49-F238E27FC236}">
                    <a16:creationId xmlns:a16="http://schemas.microsoft.com/office/drawing/2014/main" id="{0F6A18E1-DE39-46CB-BC8A-A7CB92ECDBD7}"/>
                  </a:ext>
                </a:extLst>
              </p:cNvPr>
              <p:cNvSpPr txBox="1">
                <a:spLocks noRot="1" noChangeAspect="1" noMove="1" noResize="1" noEditPoints="1" noAdjustHandles="1" noChangeArrowheads="1" noChangeShapeType="1" noTextEdit="1"/>
              </p:cNvSpPr>
              <p:nvPr/>
            </p:nvSpPr>
            <p:spPr>
              <a:xfrm>
                <a:off x="1190331" y="4586450"/>
                <a:ext cx="4572000" cy="641201"/>
              </a:xfrm>
              <a:prstGeom prst="rect">
                <a:avLst/>
              </a:prstGeom>
              <a:blipFill>
                <a:blip r:embed="rId4"/>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FF97E4ED-D1D1-4628-AA0F-BBB9DEFD5C9A}"/>
              </a:ext>
            </a:extLst>
          </p:cNvPr>
          <p:cNvSpPr txBox="1"/>
          <p:nvPr/>
        </p:nvSpPr>
        <p:spPr>
          <a:xfrm>
            <a:off x="250901" y="5881407"/>
            <a:ext cx="233060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召回率：</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0936143-FF6C-4E2F-AE4A-D71DC30AB945}"/>
                  </a:ext>
                </a:extLst>
              </p:cNvPr>
              <p:cNvSpPr txBox="1"/>
              <p:nvPr/>
            </p:nvSpPr>
            <p:spPr>
              <a:xfrm>
                <a:off x="1081667" y="5687701"/>
                <a:ext cx="4572000" cy="622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𝑅𝑒𝑐𝑎𝑙𝑙</m:t>
                      </m:r>
                      <m:r>
                        <a:rPr lang="en-US" altLang="zh-CN"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𝑇𝑃</m:t>
                          </m:r>
                        </m:num>
                        <m:den>
                          <m:r>
                            <a:rPr lang="en-US" altLang="zh-CN" i="1">
                              <a:latin typeface="Cambria Math" panose="02040503050406030204" pitchFamily="18" charset="0"/>
                              <a:ea typeface="微软雅黑" panose="020B0503020204020204" pitchFamily="34" charset="-122"/>
                            </a:rPr>
                            <m:t>𝑇𝑃</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𝐹𝑁</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5</m:t>
                          </m:r>
                        </m:num>
                        <m:den>
                          <m:r>
                            <a:rPr lang="en-US" altLang="zh-CN" b="0" i="1" smtClean="0">
                              <a:latin typeface="Cambria Math" panose="02040503050406030204" pitchFamily="18" charset="0"/>
                              <a:ea typeface="微软雅黑" panose="020B0503020204020204" pitchFamily="34" charset="-122"/>
                            </a:rPr>
                            <m:t>5+5</m:t>
                          </m:r>
                        </m:den>
                      </m:f>
                      <m:r>
                        <a:rPr lang="en-US" altLang="zh-CN" b="0" i="1" smtClean="0">
                          <a:latin typeface="Cambria Math" panose="02040503050406030204" pitchFamily="18" charset="0"/>
                          <a:ea typeface="微软雅黑" panose="020B0503020204020204" pitchFamily="34" charset="-122"/>
                        </a:rPr>
                        <m:t>=50%</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60936143-FF6C-4E2F-AE4A-D71DC30AB945}"/>
                  </a:ext>
                </a:extLst>
              </p:cNvPr>
              <p:cNvSpPr txBox="1">
                <a:spLocks noRot="1" noChangeAspect="1" noMove="1" noResize="1" noEditPoints="1" noAdjustHandles="1" noChangeArrowheads="1" noChangeShapeType="1" noTextEdit="1"/>
              </p:cNvSpPr>
              <p:nvPr/>
            </p:nvSpPr>
            <p:spPr>
              <a:xfrm>
                <a:off x="1081667" y="5687701"/>
                <a:ext cx="4572000" cy="62292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21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31</a:t>
            </a:fld>
            <a:endParaRPr lang="en-US" altLang="zh-CN"/>
          </a:p>
        </p:txBody>
      </p:sp>
      <p:sp>
        <p:nvSpPr>
          <p:cNvPr id="4" name="文本框 3"/>
          <p:cNvSpPr txBox="1"/>
          <p:nvPr/>
        </p:nvSpPr>
        <p:spPr>
          <a:xfrm>
            <a:off x="162560" y="1162854"/>
            <a:ext cx="8981440"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以检索系统为例，在检索系统中，如果希望提高</a:t>
            </a:r>
            <a:r>
              <a:rPr lang="zh-CN" altLang="en-US" b="1" dirty="0">
                <a:latin typeface="微软雅黑" panose="020B0503020204020204" pitchFamily="34" charset="-122"/>
                <a:ea typeface="微软雅黑" panose="020B0503020204020204" pitchFamily="34" charset="-122"/>
              </a:rPr>
              <a:t>召回率</a:t>
            </a:r>
            <a:r>
              <a:rPr lang="zh-CN" altLang="en-US" dirty="0">
                <a:latin typeface="微软雅黑" panose="020B0503020204020204" pitchFamily="34" charset="-122"/>
                <a:ea typeface="微软雅黑" panose="020B0503020204020204" pitchFamily="34" charset="-122"/>
              </a:rPr>
              <a:t>，即希望更多的相关文档被检索到，就要</a:t>
            </a:r>
            <a:r>
              <a:rPr lang="zh-CN" altLang="en-US" b="1" dirty="0">
                <a:latin typeface="微软雅黑" panose="020B0503020204020204" pitchFamily="34" charset="-122"/>
                <a:ea typeface="微软雅黑" panose="020B0503020204020204" pitchFamily="34" charset="-122"/>
              </a:rPr>
              <a:t>放宽</a:t>
            </a:r>
            <a:r>
              <a:rPr lang="zh-CN" altLang="en-US" dirty="0">
                <a:latin typeface="微软雅黑" panose="020B0503020204020204" pitchFamily="34" charset="-122"/>
                <a:ea typeface="微软雅黑" panose="020B0503020204020204" pitchFamily="34" charset="-122"/>
              </a:rPr>
              <a:t>“检索策略”，便会在检索中伴随出现一些不相关的结果，从而影响到准确率。如果希望提高</a:t>
            </a:r>
            <a:r>
              <a:rPr lang="zh-CN" altLang="en-US" b="1" dirty="0">
                <a:latin typeface="微软雅黑" panose="020B0503020204020204" pitchFamily="34" charset="-122"/>
                <a:ea typeface="微软雅黑" panose="020B0503020204020204" pitchFamily="34" charset="-122"/>
              </a:rPr>
              <a:t>准确率</a:t>
            </a:r>
            <a:r>
              <a:rPr lang="zh-CN" altLang="en-US" dirty="0">
                <a:latin typeface="微软雅黑" panose="020B0503020204020204" pitchFamily="34" charset="-122"/>
                <a:ea typeface="微软雅黑" panose="020B0503020204020204" pitchFamily="34" charset="-122"/>
              </a:rPr>
              <a:t>，即希望去除检索结果中的不相关文档时，就需要</a:t>
            </a:r>
            <a:r>
              <a:rPr lang="zh-CN" altLang="en-US" b="1" dirty="0">
                <a:latin typeface="微软雅黑" panose="020B0503020204020204" pitchFamily="34" charset="-122"/>
                <a:ea typeface="微软雅黑" panose="020B0503020204020204" pitchFamily="34" charset="-122"/>
              </a:rPr>
              <a:t>严格</a:t>
            </a:r>
            <a:r>
              <a:rPr lang="zh-CN" altLang="en-US" dirty="0">
                <a:latin typeface="微软雅黑" panose="020B0503020204020204" pitchFamily="34" charset="-122"/>
                <a:ea typeface="微软雅黑" panose="020B0503020204020204" pitchFamily="34" charset="-122"/>
              </a:rPr>
              <a:t>“检索策略”，便会使一些相关文档不能被检索到，从而影响到召回率</a:t>
            </a:r>
            <a:endParaRPr lang="en-US" altLang="zh-CN" dirty="0">
              <a:latin typeface="微软雅黑" panose="020B0503020204020204" pitchFamily="34" charset="-122"/>
              <a:ea typeface="微软雅黑" panose="020B0503020204020204" pitchFamily="34" charset="-122"/>
            </a:endParaRPr>
          </a:p>
        </p:txBody>
      </p:sp>
      <p:sp>
        <p:nvSpPr>
          <p:cNvPr id="10" name="页脚占位符 2">
            <a:extLst>
              <a:ext uri="{FF2B5EF4-FFF2-40B4-BE49-F238E27FC236}">
                <a16:creationId xmlns:a16="http://schemas.microsoft.com/office/drawing/2014/main" id="{A6D683F8-C6C6-48A6-8BBF-21EF18D3556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1" name="文本框 10">
            <a:extLst>
              <a:ext uri="{FF2B5EF4-FFF2-40B4-BE49-F238E27FC236}">
                <a16:creationId xmlns:a16="http://schemas.microsoft.com/office/drawing/2014/main" id="{B0A60346-45BA-4A81-AFF3-CE067EB21B16}"/>
              </a:ext>
            </a:extLst>
          </p:cNvPr>
          <p:cNvSpPr txBox="1"/>
          <p:nvPr/>
        </p:nvSpPr>
        <p:spPr>
          <a:xfrm>
            <a:off x="162560" y="4832644"/>
            <a:ext cx="836324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在设计交通拥堵识别算法或交通事故风险点判别算法时，什么指标需要优先考虑？</a:t>
            </a:r>
          </a:p>
        </p:txBody>
      </p:sp>
      <p:sp>
        <p:nvSpPr>
          <p:cNvPr id="8" name="标题 1">
            <a:extLst>
              <a:ext uri="{FF2B5EF4-FFF2-40B4-BE49-F238E27FC236}">
                <a16:creationId xmlns:a16="http://schemas.microsoft.com/office/drawing/2014/main" id="{58981BA0-33F7-4672-B810-43E80381C84B}"/>
              </a:ext>
            </a:extLst>
          </p:cNvPr>
          <p:cNvSpPr txBox="1">
            <a:spLocks/>
          </p:cNvSpPr>
          <p:nvPr/>
        </p:nvSpPr>
        <p:spPr bwMode="auto">
          <a:xfrm>
            <a:off x="162560" y="452471"/>
            <a:ext cx="8229600" cy="73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a:latin typeface="微软雅黑" panose="020B0503020204020204" pitchFamily="34" charset="-122"/>
                <a:ea typeface="微软雅黑" panose="020B0503020204020204" pitchFamily="34" charset="-122"/>
                <a:cs typeface="Times New Roman" panose="02020603050405020304" pitchFamily="18" charset="0"/>
              </a:rPr>
              <a:t>分类问题的性能度量</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09718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p:sp>
        <p:nvSpPr>
          <p:cNvPr id="4" name="文本框 3"/>
          <p:cNvSpPr txBox="1"/>
          <p:nvPr/>
        </p:nvSpPr>
        <p:spPr>
          <a:xfrm>
            <a:off x="162560" y="1162854"/>
            <a:ext cx="8981440" cy="280076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实际情况下，精确率和召回率往往是此消彼长、无法同时改进的。我们可以通过</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图或</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分数来对学习器进行选择</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P-R</a:t>
            </a:r>
            <a:r>
              <a:rPr lang="zh-CN" altLang="en-US" b="1" dirty="0">
                <a:latin typeface="微软雅黑" panose="020B0503020204020204" pitchFamily="34" charset="-122"/>
                <a:ea typeface="微软雅黑" panose="020B0503020204020204" pitchFamily="34" charset="-122"/>
              </a:rPr>
              <a:t>图 </a:t>
            </a:r>
            <a:r>
              <a:rPr lang="zh-CN" altLang="en-US" b="1" dirty="0">
                <a:solidFill>
                  <a:srgbClr val="C00000"/>
                </a:solidFill>
                <a:latin typeface="微软雅黑" panose="020B0503020204020204" pitchFamily="34" charset="-122"/>
                <a:ea typeface="微软雅黑" panose="020B0503020204020204" pitchFamily="34" charset="-122"/>
              </a:rPr>
              <a:t>（阅读内容）</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图是以召回率为横坐标，精确率为纵坐标，调整分类问题的阈值确定不同阈值下的召回率与精确率，将散点绘制成的曲线。</a:t>
            </a:r>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054844" y="3760656"/>
            <a:ext cx="3296285" cy="3078294"/>
          </a:xfrm>
          <a:prstGeom prst="rect">
            <a:avLst/>
          </a:prstGeom>
        </p:spPr>
      </p:pic>
      <p:sp>
        <p:nvSpPr>
          <p:cNvPr id="6" name="文本框 5"/>
          <p:cNvSpPr txBox="1"/>
          <p:nvPr/>
        </p:nvSpPr>
        <p:spPr>
          <a:xfrm>
            <a:off x="186006" y="3918571"/>
            <a:ext cx="4624998" cy="2536400"/>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图中，如果一个模型的曲线被另一个完全包围，那么前者模型的性能差于后者，如右图中</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模型性能比</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模型要差，但是如果两个模型的</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曲线有交叉，就需要在特定的精确率或召回率下来比较，一种常用的方式是找到精确率和召回率的平衡点</a:t>
            </a:r>
          </a:p>
        </p:txBody>
      </p:sp>
      <p:sp>
        <p:nvSpPr>
          <p:cNvPr id="10" name="页脚占位符 2">
            <a:extLst>
              <a:ext uri="{FF2B5EF4-FFF2-40B4-BE49-F238E27FC236}">
                <a16:creationId xmlns:a16="http://schemas.microsoft.com/office/drawing/2014/main" id="{A6D683F8-C6C6-48A6-8BBF-21EF18D3556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90916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xmlns:a14="http://schemas.microsoft.com/office/drawing/2010/main">
        <mc:Choice Requires="a14">
          <p:sp>
            <p:nvSpPr>
              <p:cNvPr id="4" name="文本框 3"/>
              <p:cNvSpPr txBox="1"/>
              <p:nvPr/>
            </p:nvSpPr>
            <p:spPr>
              <a:xfrm>
                <a:off x="76835" y="1033595"/>
                <a:ext cx="8981440" cy="2763129"/>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ROC</a:t>
                </a:r>
                <a:r>
                  <a:rPr lang="zh-CN" altLang="en-US" b="1" dirty="0">
                    <a:latin typeface="微软雅黑" panose="020B0503020204020204" pitchFamily="34" charset="-122"/>
                    <a:ea typeface="微软雅黑" panose="020B0503020204020204" pitchFamily="34" charset="-122"/>
                  </a:rPr>
                  <a:t>图</a:t>
                </a:r>
                <a:r>
                  <a:rPr lang="zh-CN" altLang="en-US" b="1" dirty="0">
                    <a:solidFill>
                      <a:srgbClr val="C00000"/>
                    </a:solidFill>
                    <a:latin typeface="微软雅黑" panose="020B0503020204020204" pitchFamily="34" charset="-122"/>
                    <a:ea typeface="微软雅黑" panose="020B0503020204020204" pitchFamily="34" charset="-122"/>
                  </a:rPr>
                  <a:t>（阅读内容）</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图不同的是，</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曲线的纵轴是“真正类率”（</a:t>
                </a:r>
                <a:r>
                  <a:rPr lang="en-US" altLang="zh-CN" dirty="0">
                    <a:latin typeface="微软雅黑" panose="020B0503020204020204" pitchFamily="34" charset="-122"/>
                    <a:ea typeface="微软雅黑" panose="020B0503020204020204" pitchFamily="34" charset="-122"/>
                  </a:rPr>
                  <a:t>true positive rate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TPR</a:t>
                </a:r>
                <a:r>
                  <a:rPr lang="zh-CN" altLang="en-US" dirty="0">
                    <a:latin typeface="微软雅黑" panose="020B0503020204020204" pitchFamily="34" charset="-122"/>
                    <a:ea typeface="微软雅黑" panose="020B0503020204020204" pitchFamily="34" charset="-122"/>
                  </a:rPr>
                  <a:t>），横轴是“假正类率”（</a:t>
                </a:r>
                <a:r>
                  <a:rPr lang="en-US" altLang="zh-CN" dirty="0">
                    <a:latin typeface="微软雅黑" panose="020B0503020204020204" pitchFamily="34" charset="-122"/>
                    <a:ea typeface="微软雅黑" panose="020B0503020204020204" pitchFamily="34" charset="-122"/>
                  </a:rPr>
                  <a:t>false positive rate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FPR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ea typeface="微软雅黑" panose="020B0503020204020204" pitchFamily="34" charset="-122"/>
                        </a:rPr>
                        <m:t>𝑇𝑃𝑅</m:t>
                      </m:r>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a:latin typeface="Cambria Math" panose="02040503050406030204" pitchFamily="18" charset="0"/>
                              <a:ea typeface="微软雅黑" panose="020B0503020204020204" pitchFamily="34" charset="-122"/>
                            </a:rPr>
                            <m:t>𝑇𝑃</m:t>
                          </m:r>
                        </m:num>
                        <m:den>
                          <m:r>
                            <a:rPr lang="en-US" altLang="zh-CN">
                              <a:latin typeface="Cambria Math" panose="02040503050406030204" pitchFamily="18" charset="0"/>
                              <a:ea typeface="微软雅黑" panose="020B0503020204020204" pitchFamily="34" charset="-122"/>
                            </a:rPr>
                            <m:t>𝑇𝑃</m:t>
                          </m:r>
                          <m:r>
                            <a:rPr lang="en-US" altLang="zh-CN">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𝐹</m:t>
                          </m:r>
                          <m:r>
                            <a:rPr lang="en-US" altLang="zh-CN">
                              <a:latin typeface="Cambria Math" panose="02040503050406030204" pitchFamily="18" charset="0"/>
                              <a:ea typeface="微软雅黑" panose="020B0503020204020204" pitchFamily="34" charset="-122"/>
                            </a:rPr>
                            <m:t>𝑁</m:t>
                          </m:r>
                        </m:den>
                      </m:f>
                      <m:r>
                        <a:rPr lang="en-US" altLang="zh-CN" b="0" i="0" smtClean="0">
                          <a:latin typeface="Cambria Math" panose="02040503050406030204" pitchFamily="18" charset="0"/>
                          <a:ea typeface="微软雅黑" panose="020B0503020204020204" pitchFamily="34" charset="-122"/>
                        </a:rPr>
                        <m:t>           </m:t>
                      </m:r>
                      <m:r>
                        <a:rPr lang="en-US" altLang="zh-CN">
                          <a:latin typeface="Cambria Math" panose="02040503050406030204" pitchFamily="18" charset="0"/>
                          <a:ea typeface="微软雅黑" panose="020B0503020204020204" pitchFamily="34" charset="-122"/>
                        </a:rPr>
                        <m:t>𝐹𝑃𝑅</m:t>
                      </m:r>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FP</m:t>
                          </m:r>
                        </m:num>
                        <m:den>
                          <m:r>
                            <m:rPr>
                              <m:sty m:val="p"/>
                            </m:rPr>
                            <a:rPr lang="en-US" altLang="zh-CN">
                              <a:latin typeface="Cambria Math" panose="02040503050406030204" pitchFamily="18" charset="0"/>
                              <a:ea typeface="微软雅黑" panose="020B0503020204020204" pitchFamily="34" charset="-122"/>
                            </a:rPr>
                            <m:t>FP</m:t>
                          </m:r>
                          <m:r>
                            <a:rPr lang="en-US" altLang="zh-CN">
                              <a:latin typeface="Cambria Math" panose="02040503050406030204" pitchFamily="18" charset="0"/>
                              <a:ea typeface="微软雅黑" panose="020B0503020204020204" pitchFamily="34" charset="-122"/>
                            </a:rPr>
                            <m:t>+</m:t>
                          </m:r>
                          <m:r>
                            <m:rPr>
                              <m:sty m:val="p"/>
                            </m:rPr>
                            <a:rPr lang="en-US" altLang="zh-CN">
                              <a:latin typeface="Cambria Math" panose="02040503050406030204" pitchFamily="18" charset="0"/>
                              <a:ea typeface="微软雅黑" panose="020B0503020204020204" pitchFamily="34" charset="-122"/>
                            </a:rPr>
                            <m:t>TN</m:t>
                          </m:r>
                        </m:den>
                      </m:f>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100"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6835" y="1033595"/>
                <a:ext cx="8981440" cy="2763129"/>
              </a:xfrm>
              <a:prstGeom prst="rect">
                <a:avLst/>
              </a:prstGeom>
              <a:blipFill>
                <a:blip r:embed="rId2"/>
                <a:stretch>
                  <a:fillRect l="-611"/>
                </a:stretch>
              </a:blipFill>
            </p:spPr>
            <p:txBody>
              <a:bodyPr/>
              <a:lstStyle/>
              <a:p>
                <a:r>
                  <a:rPr lang="zh-CN" altLang="en-US">
                    <a:noFill/>
                  </a:rPr>
                  <a:t> </a:t>
                </a:r>
              </a:p>
            </p:txBody>
          </p:sp>
        </mc:Fallback>
      </mc:AlternateContent>
      <p:sp>
        <p:nvSpPr>
          <p:cNvPr id="6" name="文本框 5"/>
          <p:cNvSpPr txBox="1"/>
          <p:nvPr/>
        </p:nvSpPr>
        <p:spPr>
          <a:xfrm>
            <a:off x="162560" y="3703502"/>
            <a:ext cx="5484593"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图类似，如果一个模型的</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曲线被另一个完全包围，那么前者模型的性能差于后者，如果两个模型的</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曲线有交叉，一般难以断言两个模型孰优孰劣，一种较为合理的判断是比较</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曲线下的面积就需要在特定的精确率或召回率下来比较，一种常用的方式是比较</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曲线下的面积，即</a:t>
            </a:r>
            <a:r>
              <a:rPr lang="en-US" altLang="zh-CN" dirty="0">
                <a:latin typeface="微软雅黑" panose="020B0503020204020204" pitchFamily="34" charset="-122"/>
                <a:ea typeface="微软雅黑" panose="020B0503020204020204" pitchFamily="34" charset="-122"/>
              </a:rPr>
              <a:t>AUC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area under curve</a:t>
            </a:r>
            <a:r>
              <a:rPr lang="zh-CN" altLang="en-US" dirty="0">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5700968" y="3684627"/>
            <a:ext cx="3357307" cy="2989648"/>
          </a:xfrm>
          <a:prstGeom prst="rect">
            <a:avLst/>
          </a:prstGeom>
        </p:spPr>
      </p:pic>
      <p:sp>
        <p:nvSpPr>
          <p:cNvPr id="10" name="页脚占位符 2">
            <a:extLst>
              <a:ext uri="{FF2B5EF4-FFF2-40B4-BE49-F238E27FC236}">
                <a16:creationId xmlns:a16="http://schemas.microsoft.com/office/drawing/2014/main" id="{5E6E9950-72C4-40C7-9342-1F58F3F2FDA1}"/>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5600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分类问题的性能度量</a:t>
            </a:r>
          </a:p>
        </p:txBody>
      </p:sp>
      <mc:AlternateContent xmlns:mc="http://schemas.openxmlformats.org/markup-compatibility/2006" xmlns:a14="http://schemas.microsoft.com/office/drawing/2010/main">
        <mc:Choice Requires="a14">
          <p:sp>
            <p:nvSpPr>
              <p:cNvPr id="4" name="文本框 3"/>
              <p:cNvSpPr txBox="1"/>
              <p:nvPr/>
            </p:nvSpPr>
            <p:spPr>
              <a:xfrm>
                <a:off x="162560" y="1162854"/>
                <a:ext cx="8981440" cy="4636975"/>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F1</a:t>
                </a:r>
                <a:r>
                  <a:rPr lang="zh-CN" altLang="en-US" b="1" dirty="0">
                    <a:latin typeface="微软雅黑" panose="020B0503020204020204" pitchFamily="34" charset="-122"/>
                    <a:ea typeface="微软雅黑" panose="020B0503020204020204" pitchFamily="34" charset="-122"/>
                  </a:rPr>
                  <a:t>分数（</a:t>
                </a:r>
                <a:r>
                  <a:rPr lang="en-US" altLang="zh-CN" b="1" dirty="0">
                    <a:latin typeface="微软雅黑" panose="020B0503020204020204" pitchFamily="34" charset="-122"/>
                    <a:ea typeface="微软雅黑" panose="020B0503020204020204" pitchFamily="34" charset="-122"/>
                  </a:rPr>
                  <a:t>F1-score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分数是另一种适用于分类问题的性能度量指标，它可以兼顾精确率和召回率。</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分数本质上是精确率和召回率的调和平均值</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1</m:t>
                              </m:r>
                            </m:sub>
                          </m:sSub>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𝑃𝑟𝑒𝑐𝑖𝑠𝑖𝑜𝑛</m:t>
                          </m:r>
                        </m:den>
                      </m:f>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𝑅𝑒𝑐𝑎𝑙𝑙</m:t>
                          </m:r>
                        </m:den>
                      </m:f>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化简可以得到：</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1</m:t>
                          </m:r>
                        </m:sub>
                      </m:sSub>
                      <m:r>
                        <a:rPr lang="en-US" altLang="zh-CN">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0" smtClean="0">
                              <a:latin typeface="Cambria Math" panose="02040503050406030204" pitchFamily="18" charset="0"/>
                              <a:ea typeface="微软雅黑" panose="020B0503020204020204" pitchFamily="34" charset="-122"/>
                            </a:rPr>
                            <m:t>2</m:t>
                          </m:r>
                          <m:r>
                            <a:rPr lang="en-US" altLang="zh-CN">
                              <a:latin typeface="Cambria Math" panose="02040503050406030204" pitchFamily="18" charset="0"/>
                              <a:ea typeface="微软雅黑" panose="020B0503020204020204" pitchFamily="34" charset="-122"/>
                            </a:rPr>
                            <m:t>𝑇𝑃</m:t>
                          </m:r>
                        </m:num>
                        <m:den>
                          <m:r>
                            <a:rPr lang="en-US" altLang="zh-CN" b="0" i="0" smtClean="0">
                              <a:latin typeface="Cambria Math" panose="02040503050406030204" pitchFamily="18" charset="0"/>
                              <a:ea typeface="微软雅黑" panose="020B0503020204020204" pitchFamily="34" charset="-122"/>
                            </a:rPr>
                            <m:t>2</m:t>
                          </m:r>
                          <m:r>
                            <a:rPr lang="en-US" altLang="zh-CN">
                              <a:latin typeface="Cambria Math" panose="02040503050406030204" pitchFamily="18" charset="0"/>
                              <a:ea typeface="微软雅黑" panose="020B0503020204020204" pitchFamily="34" charset="-122"/>
                            </a:rPr>
                            <m:t>𝑇𝑃</m:t>
                          </m:r>
                          <m:r>
                            <a:rPr lang="en-US" altLang="zh-CN">
                              <a:latin typeface="Cambria Math" panose="02040503050406030204" pitchFamily="18" charset="0"/>
                              <a:ea typeface="微软雅黑" panose="020B0503020204020204" pitchFamily="34" charset="-122"/>
                            </a:rPr>
                            <m:t>+</m:t>
                          </m:r>
                          <m:r>
                            <m:rPr>
                              <m:sty m:val="p"/>
                            </m:rPr>
                            <a:rPr lang="en-US" altLang="zh-CN" b="0" i="0" smtClean="0">
                              <a:latin typeface="Cambria Math" panose="02040503050406030204" pitchFamily="18" charset="0"/>
                              <a:ea typeface="微软雅黑" panose="020B0503020204020204" pitchFamily="34" charset="-122"/>
                            </a:rPr>
                            <m:t>FP</m:t>
                          </m:r>
                          <m:r>
                            <a:rPr lang="en-US" altLang="zh-CN" b="0" i="0" smtClean="0">
                              <a:latin typeface="Cambria Math" panose="02040503050406030204" pitchFamily="18" charset="0"/>
                              <a:ea typeface="微软雅黑" panose="020B0503020204020204" pitchFamily="34" charset="-122"/>
                            </a:rPr>
                            <m:t>+</m:t>
                          </m:r>
                          <m:r>
                            <m:rPr>
                              <m:sty m:val="p"/>
                            </m:rPr>
                            <a:rPr lang="en-US" altLang="zh-CN" b="0" i="0" smtClean="0">
                              <a:latin typeface="Cambria Math" panose="02040503050406030204" pitchFamily="18" charset="0"/>
                              <a:ea typeface="微软雅黑" panose="020B0503020204020204" pitchFamily="34" charset="-122"/>
                            </a:rPr>
                            <m:t>F</m:t>
                          </m:r>
                          <m:r>
                            <a:rPr lang="en-US" altLang="zh-CN">
                              <a:latin typeface="Cambria Math" panose="02040503050406030204" pitchFamily="18" charset="0"/>
                              <a:ea typeface="微软雅黑" panose="020B0503020204020204" pitchFamily="34" charset="-122"/>
                            </a:rPr>
                            <m:t>𝑁</m:t>
                          </m:r>
                        </m:den>
                      </m:f>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2560" y="1162854"/>
                <a:ext cx="8981440" cy="4636975"/>
              </a:xfrm>
              <a:prstGeom prst="rect">
                <a:avLst/>
              </a:prstGeom>
              <a:blipFill>
                <a:blip r:embed="rId2"/>
                <a:stretch>
                  <a:fillRect l="-611" r="-136"/>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08967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10" name="文本框 9"/>
          <p:cNvSpPr txBox="1"/>
          <p:nvPr/>
        </p:nvSpPr>
        <p:spPr>
          <a:xfrm>
            <a:off x="85768" y="1172739"/>
            <a:ext cx="8972464" cy="1289905"/>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sklearn</a:t>
            </a:r>
            <a:r>
              <a:rPr lang="zh-CN" altLang="en-US" dirty="0">
                <a:latin typeface="微软雅黑" panose="020B0503020204020204" pitchFamily="34" charset="-122"/>
                <a:ea typeface="微软雅黑" panose="020B0503020204020204" pitchFamily="34" charset="-122"/>
              </a:rPr>
              <a:t>模块中自带</a:t>
            </a:r>
            <a:r>
              <a:rPr lang="en-US" altLang="zh-CN" dirty="0" err="1">
                <a:latin typeface="微软雅黑" panose="020B0503020204020204" pitchFamily="34" charset="-122"/>
                <a:ea typeface="微软雅黑" panose="020B0503020204020204" pitchFamily="34" charset="-122"/>
              </a:rPr>
              <a:t>precision_recall_curve</a:t>
            </a:r>
            <a:r>
              <a:rPr lang="zh-CN" altLang="en-US" dirty="0">
                <a:latin typeface="微软雅黑" panose="020B0503020204020204" pitchFamily="34" charset="-122"/>
                <a:ea typeface="微软雅黑" panose="020B0503020204020204" pitchFamily="34" charset="-122"/>
              </a:rPr>
              <a:t>函数。</a:t>
            </a:r>
            <a:r>
              <a:rPr lang="en-US" altLang="zh-CN" dirty="0" err="1">
                <a:latin typeface="微软雅黑" panose="020B0503020204020204" pitchFamily="34" charset="-122"/>
                <a:ea typeface="微软雅黑" panose="020B0503020204020204" pitchFamily="34" charset="-122"/>
              </a:rPr>
              <a:t>precision_recall_curve</a:t>
            </a:r>
            <a:r>
              <a:rPr lang="zh-CN" altLang="en-US" dirty="0">
                <a:latin typeface="微软雅黑" panose="020B0503020204020204" pitchFamily="34" charset="-122"/>
                <a:ea typeface="微软雅黑" panose="020B0503020204020204" pitchFamily="34" charset="-122"/>
              </a:rPr>
              <a:t>函数能快速提供绘制</a:t>
            </a:r>
            <a:r>
              <a:rPr lang="zh-CN" altLang="en-US" b="1" dirty="0">
                <a:latin typeface="微软雅黑" panose="020B0503020204020204" pitchFamily="34" charset="-122"/>
                <a:ea typeface="微软雅黑" panose="020B0503020204020204" pitchFamily="34" charset="-122"/>
              </a:rPr>
              <a:t>二分类学习器</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曲线所需的精确率和召回率，尝试随机生成样本标签与置信度，调用该函数绘制</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a:t>
            </a:r>
            <a:endParaRPr lang="en-US" altLang="zh-CN" dirty="0">
              <a:latin typeface="微软雅黑" panose="020B0503020204020204" pitchFamily="34" charset="-122"/>
              <a:ea typeface="微软雅黑" panose="020B0503020204020204" pitchFamily="34" charset="-122"/>
            </a:endParaRPr>
          </a:p>
        </p:txBody>
      </p:sp>
      <p:sp>
        <p:nvSpPr>
          <p:cNvPr id="8" name="页脚占位符 2">
            <a:extLst>
              <a:ext uri="{FF2B5EF4-FFF2-40B4-BE49-F238E27FC236}">
                <a16:creationId xmlns:a16="http://schemas.microsoft.com/office/drawing/2014/main" id="{2AC3641E-AF6E-4159-9AD9-E80D55470956}"/>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3" name="图片 2">
            <a:extLst>
              <a:ext uri="{FF2B5EF4-FFF2-40B4-BE49-F238E27FC236}">
                <a16:creationId xmlns:a16="http://schemas.microsoft.com/office/drawing/2014/main" id="{D9E9883D-2BB7-4B90-948B-7AD77996FA48}"/>
              </a:ext>
            </a:extLst>
          </p:cNvPr>
          <p:cNvPicPr>
            <a:picLocks noChangeAspect="1"/>
          </p:cNvPicPr>
          <p:nvPr/>
        </p:nvPicPr>
        <p:blipFill>
          <a:blip r:embed="rId2"/>
          <a:stretch>
            <a:fillRect/>
          </a:stretch>
        </p:blipFill>
        <p:spPr>
          <a:xfrm>
            <a:off x="162560" y="2904127"/>
            <a:ext cx="6535478" cy="2176461"/>
          </a:xfrm>
          <a:prstGeom prst="rect">
            <a:avLst/>
          </a:prstGeom>
        </p:spPr>
      </p:pic>
      <p:pic>
        <p:nvPicPr>
          <p:cNvPr id="4" name="图片 3">
            <a:extLst>
              <a:ext uri="{FF2B5EF4-FFF2-40B4-BE49-F238E27FC236}">
                <a16:creationId xmlns:a16="http://schemas.microsoft.com/office/drawing/2014/main" id="{E7E556B2-C309-4F00-85C8-162C22E097D5}"/>
              </a:ext>
            </a:extLst>
          </p:cNvPr>
          <p:cNvPicPr>
            <a:picLocks noChangeAspect="1"/>
          </p:cNvPicPr>
          <p:nvPr/>
        </p:nvPicPr>
        <p:blipFill>
          <a:blip r:embed="rId3"/>
          <a:stretch>
            <a:fillRect/>
          </a:stretch>
        </p:blipFill>
        <p:spPr>
          <a:xfrm>
            <a:off x="162560" y="5522072"/>
            <a:ext cx="8053514" cy="1042506"/>
          </a:xfrm>
          <a:prstGeom prst="rect">
            <a:avLst/>
          </a:prstGeom>
        </p:spPr>
      </p:pic>
      <p:sp>
        <p:nvSpPr>
          <p:cNvPr id="11" name="文本框 10">
            <a:extLst>
              <a:ext uri="{FF2B5EF4-FFF2-40B4-BE49-F238E27FC236}">
                <a16:creationId xmlns:a16="http://schemas.microsoft.com/office/drawing/2014/main" id="{F21287EA-1157-492C-8F68-BD2EABD5B6EB}"/>
              </a:ext>
            </a:extLst>
          </p:cNvPr>
          <p:cNvSpPr txBox="1"/>
          <p:nvPr/>
        </p:nvSpPr>
        <p:spPr>
          <a:xfrm>
            <a:off x="162560" y="5129862"/>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绘图</a:t>
            </a:r>
            <a:endParaRPr lang="zh-CN" altLang="en-US" b="1" dirty="0"/>
          </a:p>
        </p:txBody>
      </p:sp>
      <p:sp>
        <p:nvSpPr>
          <p:cNvPr id="13" name="文本框 12">
            <a:extLst>
              <a:ext uri="{FF2B5EF4-FFF2-40B4-BE49-F238E27FC236}">
                <a16:creationId xmlns:a16="http://schemas.microsoft.com/office/drawing/2014/main" id="{F07CA50C-FC65-4254-934A-61C8CEE7BE57}"/>
              </a:ext>
            </a:extLst>
          </p:cNvPr>
          <p:cNvSpPr txBox="1"/>
          <p:nvPr/>
        </p:nvSpPr>
        <p:spPr>
          <a:xfrm>
            <a:off x="162560" y="2510158"/>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随机生成样本标签与样本置信度</a:t>
            </a:r>
            <a:endParaRPr lang="zh-CN" altLang="en-US" b="1" dirty="0"/>
          </a:p>
        </p:txBody>
      </p:sp>
    </p:spTree>
    <p:extLst>
      <p:ext uri="{BB962C8B-B14F-4D97-AF65-F5344CB8AC3E}">
        <p14:creationId xmlns:p14="http://schemas.microsoft.com/office/powerpoint/2010/main" val="3672122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36</a:t>
            </a:fld>
            <a:endParaRPr lang="en-US" altLang="zh-CN"/>
          </a:p>
        </p:txBody>
      </p:sp>
      <p:sp>
        <p:nvSpPr>
          <p:cNvPr id="4" name="文本框 3"/>
          <p:cNvSpPr txBox="1"/>
          <p:nvPr/>
        </p:nvSpPr>
        <p:spPr>
          <a:xfrm>
            <a:off x="142240" y="771103"/>
            <a:ext cx="8981440"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思考</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图与</a:t>
            </a: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图有何关系？</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rPr>
              <a:t>图是否适合评估正负样本不均衡情况下的分类器性能？</a:t>
            </a:r>
            <a:endParaRPr lang="en-US" altLang="zh-CN" dirty="0">
              <a:latin typeface="微软雅黑" panose="020B0503020204020204" pitchFamily="34" charset="-122"/>
              <a:ea typeface="微软雅黑" panose="020B0503020204020204" pitchFamily="34" charset="-122"/>
            </a:endParaRPr>
          </a:p>
        </p:txBody>
      </p:sp>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文本框 7">
            <a:extLst>
              <a:ext uri="{FF2B5EF4-FFF2-40B4-BE49-F238E27FC236}">
                <a16:creationId xmlns:a16="http://schemas.microsoft.com/office/drawing/2014/main" id="{DEF26DD5-10C4-4898-82A2-CEACC7396A87}"/>
              </a:ext>
            </a:extLst>
          </p:cNvPr>
          <p:cNvSpPr txBox="1"/>
          <p:nvPr/>
        </p:nvSpPr>
        <p:spPr>
          <a:xfrm>
            <a:off x="142240" y="5064258"/>
            <a:ext cx="8859520"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t>Davis, J., &amp; </a:t>
            </a:r>
            <a:r>
              <a:rPr lang="en-US" altLang="zh-CN" dirty="0" err="1"/>
              <a:t>Goadrich</a:t>
            </a:r>
            <a:r>
              <a:rPr lang="en-US" altLang="zh-CN" dirty="0"/>
              <a:t>, M. (2006, June). The relationship between Precision-Recall and ROC curves. In Proceedings of the 23rd international conference on Machine learning (pp. 233-240).</a:t>
            </a:r>
            <a:endParaRPr lang="zh-CN" altLang="en-US" dirty="0"/>
          </a:p>
        </p:txBody>
      </p:sp>
    </p:spTree>
    <p:extLst>
      <p:ext uri="{BB962C8B-B14F-4D97-AF65-F5344CB8AC3E}">
        <p14:creationId xmlns:p14="http://schemas.microsoft.com/office/powerpoint/2010/main" val="1902169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37</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p>
        </p:txBody>
      </p:sp>
      <p:sp>
        <p:nvSpPr>
          <p:cNvPr id="4" name="文本框 3"/>
          <p:cNvSpPr txBox="1"/>
          <p:nvPr/>
        </p:nvSpPr>
        <p:spPr>
          <a:xfrm>
            <a:off x="162560" y="1172739"/>
            <a:ext cx="8981440" cy="221599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在机器学习的模型训练中，有两类常见的问题：欠拟合（</a:t>
            </a:r>
            <a:r>
              <a:rPr lang="en-US" altLang="zh-CN" dirty="0" err="1">
                <a:latin typeface="微软雅黑" panose="020B0503020204020204" pitchFamily="34" charset="-122"/>
                <a:ea typeface="微软雅黑" panose="020B0503020204020204" pitchFamily="34" charset="-122"/>
              </a:rPr>
              <a:t>underfitting</a:t>
            </a:r>
            <a:r>
              <a:rPr lang="zh-CN" altLang="en-US" dirty="0">
                <a:latin typeface="微软雅黑" panose="020B0503020204020204" pitchFamily="34" charset="-122"/>
                <a:ea typeface="微软雅黑" panose="020B0503020204020204" pitchFamily="34" charset="-122"/>
              </a:rPr>
              <a:t>）和过拟合（</a:t>
            </a:r>
            <a:r>
              <a:rPr lang="en-US" altLang="zh-CN" dirty="0">
                <a:latin typeface="微软雅黑" panose="020B0503020204020204" pitchFamily="34" charset="-122"/>
                <a:ea typeface="微软雅黑" panose="020B0503020204020204" pitchFamily="34" charset="-122"/>
              </a:rPr>
              <a:t>overfitting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欠拟合是指模型的拟合程度不高，导致训练误差大；</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过拟合是指模型的泛化能力差，也就是模型虽然训练误差小，但在新数据上的表现差（也就是泛化误差大）；</a:t>
            </a:r>
            <a:endParaRPr lang="en-US" altLang="zh-CN"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下图显示了对于一组训练数据，欠拟合 合理拟合和过拟合的三种情况</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87963" y="3291194"/>
            <a:ext cx="8368287" cy="2581826"/>
          </a:xfrm>
          <a:prstGeom prst="rect">
            <a:avLst/>
          </a:prstGeom>
        </p:spPr>
      </p:pic>
      <p:sp>
        <p:nvSpPr>
          <p:cNvPr id="6" name="矩形 5"/>
          <p:cNvSpPr/>
          <p:nvPr/>
        </p:nvSpPr>
        <p:spPr>
          <a:xfrm>
            <a:off x="338253" y="5894570"/>
            <a:ext cx="7878213"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一般而言，欠拟合更容易克服，往往可以通过扩大样本量、提高模型特征数来有效克服。例如在决策树学习中扩展分支，在神经网络学习中增加训练轮数等</a:t>
            </a:r>
          </a:p>
        </p:txBody>
      </p:sp>
      <p:sp>
        <p:nvSpPr>
          <p:cNvPr id="10" name="页脚占位符 2">
            <a:extLst>
              <a:ext uri="{FF2B5EF4-FFF2-40B4-BE49-F238E27FC236}">
                <a16:creationId xmlns:a16="http://schemas.microsoft.com/office/drawing/2014/main" id="{D98853C7-8C00-4B63-99B0-0C87AF5512A9}"/>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311919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方差与偏差</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162560" y="1172739"/>
                <a:ext cx="8981440" cy="2308324"/>
              </a:xfrm>
              <a:prstGeom prst="rect">
                <a:avLst/>
              </a:prstGeom>
              <a:noFill/>
            </p:spPr>
            <p:txBody>
              <a:bodyPr wrap="square" rtlCol="0">
                <a:spAutoFit/>
              </a:bodyPr>
              <a:lstStyle/>
              <a:p>
                <a:pPr lvl="0"/>
                <a:r>
                  <a:rPr lang="zh-CN" altLang="en-US" dirty="0">
                    <a:latin typeface="微软雅黑" panose="020B0503020204020204" pitchFamily="34" charset="-122"/>
                    <a:ea typeface="微软雅黑" panose="020B0503020204020204" pitchFamily="34" charset="-122"/>
                  </a:rPr>
                  <a:t>在机器学习中，偏差和方差是常用于描述模型的拟合程度。（高）偏差是指欠拟合，（高）方差是指过拟合。</a:t>
                </a:r>
                <a:endParaRPr lang="en-US" altLang="zh-CN"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偏差反映了模型输出值</a:t>
                </a:r>
                <a14:m>
                  <m:oMath xmlns:m="http://schemas.openxmlformats.org/officeDocument/2006/math">
                    <m:acc>
                      <m:accPr>
                        <m:chr m:val="̂"/>
                        <m:ctrlPr>
                          <a:rPr lang="zh-CN" altLang="en-US" i="1">
                            <a:solidFill>
                              <a:srgbClr val="000000"/>
                            </a:solidFill>
                            <a:latin typeface="Cambria Math" panose="02040503050406030204" pitchFamily="18" charset="0"/>
                            <a:ea typeface="微软雅黑" panose="020B0503020204020204" pitchFamily="34" charset="-122"/>
                          </a:rPr>
                        </m:ctrlPr>
                      </m:accPr>
                      <m:e>
                        <m:r>
                          <a:rPr lang="en-US" altLang="zh-CN" i="1">
                            <a:solidFill>
                              <a:srgbClr val="000000"/>
                            </a:solidFill>
                            <a:latin typeface="Cambria Math" panose="02040503050406030204" pitchFamily="18" charset="0"/>
                            <a:ea typeface="微软雅黑" panose="020B0503020204020204" pitchFamily="34" charset="-122"/>
                          </a:rPr>
                          <m:t>𝑦</m:t>
                        </m:r>
                      </m:e>
                    </m:acc>
                  </m:oMath>
                </a14:m>
                <a:r>
                  <a:rPr lang="zh-CN" altLang="en-US" dirty="0">
                    <a:solidFill>
                      <a:srgbClr val="000000"/>
                    </a:solidFill>
                    <a:latin typeface="微软雅黑" panose="020B0503020204020204" pitchFamily="34" charset="-122"/>
                    <a:ea typeface="微软雅黑" panose="020B0503020204020204" pitchFamily="34" charset="-122"/>
                  </a:rPr>
                  <a:t>和真实值</a:t>
                </a:r>
                <a14:m>
                  <m:oMath xmlns:m="http://schemas.openxmlformats.org/officeDocument/2006/math">
                    <m:r>
                      <m:rPr>
                        <m:sty m:val="p"/>
                      </m:rPr>
                      <a:rPr lang="en-US" altLang="zh-CN" i="1" dirty="0">
                        <a:solidFill>
                          <a:srgbClr val="000000"/>
                        </a:solidFill>
                        <a:latin typeface="Cambria Math" panose="02040503050406030204" pitchFamily="18" charset="0"/>
                        <a:ea typeface="微软雅黑" panose="020B0503020204020204" pitchFamily="34" charset="-122"/>
                      </a:rPr>
                      <m:t>y</m:t>
                    </m:r>
                  </m:oMath>
                </a14:m>
                <a:r>
                  <a:rPr lang="zh-CN" altLang="en-US" dirty="0">
                    <a:solidFill>
                      <a:srgbClr val="000000"/>
                    </a:solidFill>
                    <a:latin typeface="微软雅黑" panose="020B0503020204020204" pitchFamily="34" charset="-122"/>
                    <a:ea typeface="微软雅黑" panose="020B0503020204020204" pitchFamily="34" charset="-122"/>
                  </a:rPr>
                  <a:t>之间的差异程度，即模型的拟合能力。</a:t>
                </a: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方差反映了模型在不同数据集上的性能稳定性，即数据扰动所带来的影响。</a:t>
                </a:r>
                <a:endParaRPr lang="en-US" altLang="zh-CN" dirty="0">
                  <a:solidFill>
                    <a:srgbClr val="000000"/>
                  </a:solidFill>
                  <a:latin typeface="微软雅黑" panose="020B0503020204020204" pitchFamily="34" charset="-122"/>
                  <a:ea typeface="微软雅黑" panose="020B0503020204020204" pitchFamily="34" charset="-122"/>
                </a:endParaRPr>
              </a:p>
              <a:p>
                <a:pPr lvl="0"/>
                <a:r>
                  <a:rPr lang="zh-CN" altLang="en-US" dirty="0">
                    <a:solidFill>
                      <a:srgbClr val="000000"/>
                    </a:solidFill>
                    <a:latin typeface="微软雅黑" panose="020B0503020204020204" pitchFamily="34" charset="-122"/>
                    <a:ea typeface="微软雅黑" panose="020B0503020204020204" pitchFamily="34" charset="-122"/>
                  </a:rPr>
                  <a:t>出现高偏差时，训练误差和泛化误差都高；而出现高方差时，训练误差低，泛化误差高</a:t>
                </a:r>
                <a:endParaRPr lang="en-US" altLang="zh-CN" dirty="0">
                  <a:solidFill>
                    <a:srgbClr val="000000"/>
                  </a:solidFill>
                  <a:latin typeface="微软雅黑" panose="020B0503020204020204" pitchFamily="34" charset="-122"/>
                  <a:ea typeface="微软雅黑" panose="020B0503020204020204" pitchFamily="34" charset="-122"/>
                </a:endParaRPr>
              </a:p>
              <a:p>
                <a:pPr lvl="0"/>
                <a:endParaRPr lang="en-US" altLang="zh-CN" dirty="0">
                  <a:solidFill>
                    <a:srgbClr val="000000"/>
                  </a:solidFill>
                  <a:latin typeface="微软雅黑" panose="020B0503020204020204" pitchFamily="34" charset="-122"/>
                  <a:ea typeface="微软雅黑" panose="020B0503020204020204" pitchFamily="34" charset="-122"/>
                </a:endParaRPr>
              </a:p>
              <a:p>
                <a:pPr lvl="0"/>
                <a:r>
                  <a:rPr lang="zh-CN" altLang="en-US" dirty="0">
                    <a:latin typeface="微软雅黑" panose="020B0503020204020204" pitchFamily="34" charset="-122"/>
                    <a:ea typeface="微软雅黑" panose="020B0503020204020204" pitchFamily="34" charset="-122"/>
                  </a:rPr>
                  <a:t>下图画出了随着模型复杂度的增加，偏差、方差和泛化误差的变化情况，我们可以利用这一曲线来选择最佳的模型复杂度</a:t>
                </a:r>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2560" y="1172739"/>
                <a:ext cx="8981440" cy="2308324"/>
              </a:xfrm>
              <a:prstGeom prst="rect">
                <a:avLst/>
              </a:prstGeom>
              <a:blipFill>
                <a:blip r:embed="rId2"/>
                <a:stretch>
                  <a:fillRect l="-611" t="-1319" b="-3166"/>
                </a:stretch>
              </a:blipFill>
            </p:spPr>
            <p:txBody>
              <a:bodyPr/>
              <a:lstStyle/>
              <a:p>
                <a:r>
                  <a:rPr lang="zh-CN" altLang="en-US">
                    <a:noFill/>
                  </a:rPr>
                  <a:t> </a:t>
                </a:r>
              </a:p>
            </p:txBody>
          </p:sp>
        </mc:Fallback>
      </mc:AlternateContent>
      <p:sp>
        <p:nvSpPr>
          <p:cNvPr id="7" name="矩形 6"/>
          <p:cNvSpPr/>
          <p:nvPr/>
        </p:nvSpPr>
        <p:spPr>
          <a:xfrm>
            <a:off x="162559" y="2197476"/>
            <a:ext cx="877818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a:t>
            </a:r>
          </a:p>
        </p:txBody>
      </p:sp>
      <p:pic>
        <p:nvPicPr>
          <p:cNvPr id="8" name="图片 7"/>
          <p:cNvPicPr>
            <a:picLocks noChangeAspect="1"/>
          </p:cNvPicPr>
          <p:nvPr/>
        </p:nvPicPr>
        <p:blipFill>
          <a:blip r:embed="rId3"/>
          <a:stretch>
            <a:fillRect/>
          </a:stretch>
        </p:blipFill>
        <p:spPr>
          <a:xfrm>
            <a:off x="1765934" y="3591545"/>
            <a:ext cx="5366386" cy="3166169"/>
          </a:xfrm>
          <a:prstGeom prst="rect">
            <a:avLst/>
          </a:prstGeom>
        </p:spPr>
      </p:pic>
      <p:sp>
        <p:nvSpPr>
          <p:cNvPr id="10" name="页脚占位符 2">
            <a:extLst>
              <a:ext uri="{FF2B5EF4-FFF2-40B4-BE49-F238E27FC236}">
                <a16:creationId xmlns:a16="http://schemas.microsoft.com/office/drawing/2014/main" id="{EB727F86-8755-429F-8202-1832EA0A61F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07307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学习曲线</a:t>
            </a:r>
          </a:p>
        </p:txBody>
      </p:sp>
      <mc:AlternateContent xmlns:mc="http://schemas.openxmlformats.org/markup-compatibility/2006" xmlns:a14="http://schemas.microsoft.com/office/drawing/2010/main">
        <mc:Choice Requires="a14">
          <p:sp>
            <p:nvSpPr>
              <p:cNvPr id="4" name="文本框 3"/>
              <p:cNvSpPr txBox="1"/>
              <p:nvPr/>
            </p:nvSpPr>
            <p:spPr>
              <a:xfrm>
                <a:off x="162560" y="1265841"/>
                <a:ext cx="8981440" cy="3298660"/>
              </a:xfrm>
              <a:prstGeom prst="rect">
                <a:avLst/>
              </a:prstGeom>
              <a:noFill/>
            </p:spPr>
            <p:txBody>
              <a:bodyPr wrap="square" rtlCol="0">
                <a:spAutoFit/>
              </a:bodyPr>
              <a:lstStyle/>
              <a:p>
                <a:pPr lvl="0">
                  <a:lnSpc>
                    <a:spcPct val="150000"/>
                  </a:lnSpc>
                </a:pPr>
                <a:r>
                  <a:rPr lang="zh-CN" altLang="en-US" dirty="0">
                    <a:latin typeface="微软雅黑" panose="020B0503020204020204" pitchFamily="34" charset="-122"/>
                    <a:ea typeface="微软雅黑" panose="020B0503020204020204" pitchFamily="34" charset="-122"/>
                  </a:rPr>
                  <a:t>模型的欠拟合和过拟合还可以通过“学习曲线”来进行判断。学习曲线是将训练误差和验证误差作为训练样本数的函数绘制的曲线。横轴为训练样本数，纵轴为误差。</a:t>
                </a:r>
                <a:endParaRPr lang="en-US" altLang="zh-CN" dirty="0">
                  <a:latin typeface="微软雅黑" panose="020B0503020204020204" pitchFamily="34" charset="-122"/>
                  <a:ea typeface="微软雅黑" panose="020B0503020204020204" pitchFamily="34" charset="-122"/>
                </a:endParaRPr>
              </a:p>
              <a:p>
                <a:pPr lvl="0">
                  <a:lnSpc>
                    <a:spcPct val="150000"/>
                  </a:lnSpc>
                </a:pPr>
                <a:endParaRPr lang="en-US" altLang="zh-CN" dirty="0">
                  <a:latin typeface="微软雅黑" panose="020B0503020204020204" pitchFamily="34" charset="-122"/>
                  <a:ea typeface="微软雅黑" panose="020B0503020204020204" pitchFamily="34" charset="-122"/>
                </a:endParaRPr>
              </a:p>
              <a:p>
                <a:pPr lvl="0">
                  <a:lnSpc>
                    <a:spcPct val="150000"/>
                  </a:lnSpc>
                </a:pPr>
                <a:r>
                  <a:rPr lang="zh-CN" altLang="en-US" dirty="0">
                    <a:latin typeface="微软雅黑" panose="020B0503020204020204" pitchFamily="34" charset="-122"/>
                    <a:ea typeface="微软雅黑" panose="020B0503020204020204" pitchFamily="34" charset="-122"/>
                  </a:rPr>
                  <a:t>学习曲线的具体画法是：把我们拥有的总数为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𝑀</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个的训练样本，从第一个样本开始逐 步地拿出前</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个样本，训练得到模型</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𝑚</m:t>
                        </m:r>
                      </m:sub>
                    </m:sSub>
                  </m:oMath>
                </a14:m>
                <a:r>
                  <a:rPr lang="zh-CN" altLang="en-US" dirty="0">
                    <a:latin typeface="微软雅黑" panose="020B0503020204020204" pitchFamily="34" charset="-122"/>
                    <a:ea typeface="微软雅黑" panose="020B0503020204020204" pitchFamily="34" charset="-122"/>
                  </a:rPr>
                  <a:t>，计算前</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个样本的误差</a:t>
                </a:r>
                <a14:m>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rPr>
                        </m:ctrlPr>
                      </m:sSubSupPr>
                      <m:e>
                        <m:r>
                          <a:rPr lang="en-US" altLang="zh-CN" i="1" smtClean="0">
                            <a:latin typeface="Cambria Math" panose="02040503050406030204" pitchFamily="18" charset="0"/>
                            <a:ea typeface="Cambria Math" panose="02040503050406030204" pitchFamily="18" charset="0"/>
                          </a:rPr>
                          <m:t>ℒ</m:t>
                        </m:r>
                      </m:e>
                      <m:sub>
                        <m:r>
                          <a:rPr lang="en-US" altLang="zh-CN" b="0" i="1" smtClean="0">
                            <a:latin typeface="Cambria Math" panose="02040503050406030204" pitchFamily="18" charset="0"/>
                            <a:ea typeface="微软雅黑" panose="020B0503020204020204" pitchFamily="34" charset="-122"/>
                          </a:rPr>
                          <m:t>𝑚</m:t>
                        </m:r>
                      </m:sub>
                      <m:sup>
                        <m:r>
                          <a:rPr lang="en-US" altLang="zh-CN" b="0" i="1" smtClean="0">
                            <a:latin typeface="Cambria Math" panose="02040503050406030204" pitchFamily="18" charset="0"/>
                            <a:ea typeface="微软雅黑" panose="020B0503020204020204" pitchFamily="34" charset="-122"/>
                          </a:rPr>
                          <m:t>𝑡𝑟𝑎𝑖𝑛</m:t>
                        </m:r>
                      </m:sup>
                    </m:sSubSup>
                  </m:oMath>
                </a14:m>
                <a:r>
                  <a:rPr lang="zh-CN" altLang="en-US" dirty="0">
                    <a:latin typeface="微软雅黑" panose="020B0503020204020204" pitchFamily="34" charset="-122"/>
                    <a:ea typeface="微软雅黑" panose="020B0503020204020204" pitchFamily="34" charset="-122"/>
                  </a:rPr>
                  <a:t>。利用验证集数据根据模型</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𝑓</m:t>
                        </m:r>
                      </m:e>
                      <m:sub>
                        <m:r>
                          <a:rPr lang="en-US" altLang="zh-CN" i="1">
                            <a:latin typeface="Cambria Math" panose="02040503050406030204" pitchFamily="18" charset="0"/>
                            <a:ea typeface="微软雅黑" panose="020B0503020204020204" pitchFamily="34" charset="-122"/>
                          </a:rPr>
                          <m:t>𝑚</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计算出验证误差</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Cambria Math" panose="02040503050406030204" pitchFamily="18" charset="0"/>
                          </a:rPr>
                          <m:t>ℒ</m:t>
                        </m:r>
                      </m:e>
                      <m:sub>
                        <m:r>
                          <a:rPr lang="en-US" altLang="zh-CN" i="1">
                            <a:latin typeface="Cambria Math" panose="02040503050406030204" pitchFamily="18" charset="0"/>
                            <a:ea typeface="微软雅黑" panose="020B0503020204020204" pitchFamily="34" charset="-122"/>
                          </a:rPr>
                          <m:t>𝑚</m:t>
                        </m:r>
                      </m:sub>
                      <m:sup>
                        <m:r>
                          <a:rPr lang="en-US" altLang="zh-CN" b="0" i="1" smtClean="0">
                            <a:latin typeface="Cambria Math" panose="02040503050406030204" pitchFamily="18" charset="0"/>
                            <a:ea typeface="微软雅黑" panose="020B0503020204020204" pitchFamily="34" charset="-122"/>
                          </a:rPr>
                          <m:t>𝑣𝑎𝑙</m:t>
                        </m:r>
                      </m:sup>
                    </m:sSubSup>
                  </m:oMath>
                </a14:m>
                <a:r>
                  <a:rPr lang="zh-CN" altLang="en-US" dirty="0">
                    <a:latin typeface="微软雅黑" panose="020B0503020204020204" pitchFamily="34" charset="-122"/>
                    <a:ea typeface="微软雅黑" panose="020B0503020204020204" pitchFamily="34" charset="-122"/>
                  </a:rPr>
                  <a:t>。调整</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𝑚</m:t>
                    </m:r>
                  </m:oMath>
                </a14:m>
                <a:r>
                  <a:rPr lang="zh-CN" altLang="en-US" dirty="0">
                    <a:latin typeface="微软雅黑" panose="020B0503020204020204" pitchFamily="34" charset="-122"/>
                    <a:ea typeface="微软雅黑" panose="020B0503020204020204" pitchFamily="34" charset="-122"/>
                  </a:rPr>
                  <a:t>值，将一系列训练误差和验证误差的散点连接起来，可以得到学习曲线</a:t>
                </a:r>
                <a:endParaRPr lang="en-US" altLang="zh-CN" dirty="0">
                  <a:latin typeface="微软雅黑" panose="020B0503020204020204" pitchFamily="34" charset="-122"/>
                  <a:ea typeface="微软雅黑" panose="020B0503020204020204" pitchFamily="34" charset="-122"/>
                </a:endParaRPr>
              </a:p>
              <a:p>
                <a:pPr lvl="0"/>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2560" y="1265841"/>
                <a:ext cx="8981440" cy="3298660"/>
              </a:xfrm>
              <a:prstGeom prst="rect">
                <a:avLst/>
              </a:prstGeom>
              <a:blipFill>
                <a:blip r:embed="rId2"/>
                <a:stretch>
                  <a:fillRect l="-611" r="-543"/>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911196" y="3980328"/>
            <a:ext cx="3882904" cy="2781660"/>
          </a:xfrm>
          <a:prstGeom prst="rect">
            <a:avLst/>
          </a:prstGeom>
        </p:spPr>
      </p:pic>
      <p:sp>
        <p:nvSpPr>
          <p:cNvPr id="8" name="页脚占位符 2">
            <a:extLst>
              <a:ext uri="{FF2B5EF4-FFF2-40B4-BE49-F238E27FC236}">
                <a16:creationId xmlns:a16="http://schemas.microsoft.com/office/drawing/2014/main" id="{D6674A2A-40F6-4329-90FD-FE60639CE30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783782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7" name="文本框 6"/>
          <p:cNvSpPr txBox="1"/>
          <p:nvPr/>
        </p:nvSpPr>
        <p:spPr>
          <a:xfrm>
            <a:off x="217792" y="1763807"/>
            <a:ext cx="8595360" cy="433689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我们已经学习了交通大数据分析的数据预处理、探索性数据分析以及图表绘制的过程。通过这些工作，我们已经能够将杂乱的数据梳理清晰，并在</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统计维度上</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对数据有了充分的认识。但是，</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面对复杂的大数据问题，我们更需要对这些数据进行深入的挖掘和探索，并在其基础上构建模型，对未知问题进行预测和分析</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。致力于这一目标的，就是机器学习（</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machine learning</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endParaRPr lang="en-US" altLang="zh-CN" sz="6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机器学习研究</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如何通过计算手段，利用经验来改善系统自身的性能</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，而在计算机系统中， “经验”通常以“数据”的形式存在。因此，机器学习研究的主要内容，是关于</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从数据中产生“模型”的算法</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，即“学习算法”，并通过运用这些算法，对未知数据进行预测和分析。</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31259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欠拟合与过拟合</a:t>
            </a:r>
          </a:p>
        </p:txBody>
      </p:sp>
      <p:sp>
        <p:nvSpPr>
          <p:cNvPr id="6" name="文本框 5"/>
          <p:cNvSpPr txBox="1"/>
          <p:nvPr/>
        </p:nvSpPr>
        <p:spPr>
          <a:xfrm>
            <a:off x="162560" y="1172739"/>
            <a:ext cx="8411870" cy="1566904"/>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模型欠拟合和过拟合情况下的学习曲线是不同的。</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在欠拟合情况下，即使训练样本数增加，验证误差和训练误差都比较大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在过拟合情况下，随着训练样本数增加，训练误差较小，而验证误差较大</a:t>
            </a:r>
          </a:p>
        </p:txBody>
      </p:sp>
      <p:sp>
        <p:nvSpPr>
          <p:cNvPr id="11" name="矩形 10"/>
          <p:cNvSpPr/>
          <p:nvPr/>
        </p:nvSpPr>
        <p:spPr>
          <a:xfrm>
            <a:off x="1390955" y="5863597"/>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欠拟合</a:t>
            </a:r>
            <a:endParaRPr lang="zh-CN" altLang="en-US" dirty="0"/>
          </a:p>
        </p:txBody>
      </p:sp>
      <p:sp>
        <p:nvSpPr>
          <p:cNvPr id="13" name="矩形 12"/>
          <p:cNvSpPr/>
          <p:nvPr/>
        </p:nvSpPr>
        <p:spPr>
          <a:xfrm>
            <a:off x="7514997" y="5842286"/>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过拟合</a:t>
            </a:r>
            <a:endParaRPr lang="zh-CN" altLang="en-US" dirty="0"/>
          </a:p>
        </p:txBody>
      </p:sp>
      <p:sp>
        <p:nvSpPr>
          <p:cNvPr id="14" name="矩形 13"/>
          <p:cNvSpPr/>
          <p:nvPr/>
        </p:nvSpPr>
        <p:spPr>
          <a:xfrm>
            <a:off x="4277360" y="577019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合理拟合</a:t>
            </a:r>
            <a:endParaRPr lang="zh-CN" altLang="en-US" dirty="0"/>
          </a:p>
        </p:txBody>
      </p:sp>
      <p:sp>
        <p:nvSpPr>
          <p:cNvPr id="15" name="页脚占位符 2">
            <a:extLst>
              <a:ext uri="{FF2B5EF4-FFF2-40B4-BE49-F238E27FC236}">
                <a16:creationId xmlns:a16="http://schemas.microsoft.com/office/drawing/2014/main" id="{09A68B8B-7314-4345-8680-886320F740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7" name="图片 6">
            <a:extLst>
              <a:ext uri="{FF2B5EF4-FFF2-40B4-BE49-F238E27FC236}">
                <a16:creationId xmlns:a16="http://schemas.microsoft.com/office/drawing/2014/main" id="{C2878704-88D3-44D6-BD05-3B997B34B3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053" y="3471617"/>
            <a:ext cx="9144000" cy="2237267"/>
          </a:xfrm>
          <a:prstGeom prst="rect">
            <a:avLst/>
          </a:prstGeom>
        </p:spPr>
      </p:pic>
    </p:spTree>
    <p:extLst>
      <p:ext uri="{BB962C8B-B14F-4D97-AF65-F5344CB8AC3E}">
        <p14:creationId xmlns:p14="http://schemas.microsoft.com/office/powerpoint/2010/main" val="3700925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91423984-0DFF-47AF-A5CE-65E82DFDE6B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6" name="文本框 5">
            <a:extLst>
              <a:ext uri="{FF2B5EF4-FFF2-40B4-BE49-F238E27FC236}">
                <a16:creationId xmlns:a16="http://schemas.microsoft.com/office/drawing/2014/main" id="{45ED8EAA-C9C5-4E24-A064-D2F37B05616E}"/>
              </a:ext>
            </a:extLst>
          </p:cNvPr>
          <p:cNvSpPr txBox="1"/>
          <p:nvPr/>
        </p:nvSpPr>
        <p:spPr>
          <a:xfrm>
            <a:off x="162560" y="1265841"/>
            <a:ext cx="8649898"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采用随机样本绘制学习曲线，查阅</a:t>
            </a:r>
            <a:r>
              <a:rPr lang="en-US" altLang="zh-CN" dirty="0" err="1">
                <a:latin typeface="微软雅黑" panose="020B0503020204020204" pitchFamily="34" charset="-122"/>
                <a:ea typeface="微软雅黑" panose="020B0503020204020204" pitchFamily="34" charset="-122"/>
              </a:rPr>
              <a:t>learning_curve</a:t>
            </a:r>
            <a:r>
              <a:rPr lang="zh-CN" altLang="en-US" dirty="0">
                <a:latin typeface="微软雅黑" panose="020B0503020204020204" pitchFamily="34" charset="-122"/>
                <a:ea typeface="微软雅黑" panose="020B0503020204020204" pitchFamily="34" charset="-122"/>
              </a:rPr>
              <a:t>官方文档，了解各个参数含义，调整参数绘制学习曲线，根据学习曲线判断该模型为欠拟合，过拟合还是合理拟合</a:t>
            </a:r>
          </a:p>
        </p:txBody>
      </p:sp>
      <p:sp>
        <p:nvSpPr>
          <p:cNvPr id="8" name="文本框 7">
            <a:extLst>
              <a:ext uri="{FF2B5EF4-FFF2-40B4-BE49-F238E27FC236}">
                <a16:creationId xmlns:a16="http://schemas.microsoft.com/office/drawing/2014/main" id="{B81F4735-1093-40DA-B1F6-12AB10A530CE}"/>
              </a:ext>
            </a:extLst>
          </p:cNvPr>
          <p:cNvSpPr txBox="1"/>
          <p:nvPr/>
        </p:nvSpPr>
        <p:spPr>
          <a:xfrm>
            <a:off x="162561" y="2264617"/>
            <a:ext cx="217267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随机样本生成：</a:t>
            </a:r>
          </a:p>
        </p:txBody>
      </p:sp>
      <p:pic>
        <p:nvPicPr>
          <p:cNvPr id="10" name="图片 9">
            <a:extLst>
              <a:ext uri="{FF2B5EF4-FFF2-40B4-BE49-F238E27FC236}">
                <a16:creationId xmlns:a16="http://schemas.microsoft.com/office/drawing/2014/main" id="{E10FD7D9-DD09-4D34-994E-143B5FC47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083" y="2779120"/>
            <a:ext cx="7906043" cy="539152"/>
          </a:xfrm>
          <a:prstGeom prst="rect">
            <a:avLst/>
          </a:prstGeom>
        </p:spPr>
      </p:pic>
      <p:sp>
        <p:nvSpPr>
          <p:cNvPr id="11" name="文本框 10">
            <a:extLst>
              <a:ext uri="{FF2B5EF4-FFF2-40B4-BE49-F238E27FC236}">
                <a16:creationId xmlns:a16="http://schemas.microsoft.com/office/drawing/2014/main" id="{C9F93272-5634-4E4B-A07A-C48903CF15E5}"/>
              </a:ext>
            </a:extLst>
          </p:cNvPr>
          <p:cNvSpPr txBox="1"/>
          <p:nvPr/>
        </p:nvSpPr>
        <p:spPr>
          <a:xfrm>
            <a:off x="162561" y="3542333"/>
            <a:ext cx="495808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分类器设置（这里采用对数几率回归模型）：</a:t>
            </a:r>
          </a:p>
        </p:txBody>
      </p:sp>
      <p:pic>
        <p:nvPicPr>
          <p:cNvPr id="13" name="图片 12">
            <a:extLst>
              <a:ext uri="{FF2B5EF4-FFF2-40B4-BE49-F238E27FC236}">
                <a16:creationId xmlns:a16="http://schemas.microsoft.com/office/drawing/2014/main" id="{E558FB39-36B6-4EA7-8EA9-6333325CE1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561" y="4135727"/>
            <a:ext cx="5985022" cy="642319"/>
          </a:xfrm>
          <a:prstGeom prst="rect">
            <a:avLst/>
          </a:prstGeom>
        </p:spPr>
      </p:pic>
      <p:sp>
        <p:nvSpPr>
          <p:cNvPr id="14" name="文本框 13">
            <a:extLst>
              <a:ext uri="{FF2B5EF4-FFF2-40B4-BE49-F238E27FC236}">
                <a16:creationId xmlns:a16="http://schemas.microsoft.com/office/drawing/2014/main" id="{ED324404-3165-4B55-8D2C-1B88577D8A5E}"/>
              </a:ext>
            </a:extLst>
          </p:cNvPr>
          <p:cNvSpPr txBox="1"/>
          <p:nvPr/>
        </p:nvSpPr>
        <p:spPr>
          <a:xfrm>
            <a:off x="162561" y="5110880"/>
            <a:ext cx="495808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err="1">
                <a:latin typeface="微软雅黑" panose="020B0503020204020204" pitchFamily="34" charset="-122"/>
                <a:ea typeface="微软雅黑" panose="020B0503020204020204" pitchFamily="34" charset="-122"/>
              </a:rPr>
              <a:t>Sklearn</a:t>
            </a:r>
            <a:r>
              <a:rPr lang="zh-CN" altLang="en-US" b="1" dirty="0">
                <a:latin typeface="微软雅黑" panose="020B0503020204020204" pitchFamily="34" charset="-122"/>
                <a:ea typeface="微软雅黑" panose="020B0503020204020204" pitchFamily="34" charset="-122"/>
              </a:rPr>
              <a:t>学习曲线绘制函数：</a:t>
            </a:r>
          </a:p>
        </p:txBody>
      </p:sp>
      <p:pic>
        <p:nvPicPr>
          <p:cNvPr id="15" name="图片 14">
            <a:extLst>
              <a:ext uri="{FF2B5EF4-FFF2-40B4-BE49-F238E27FC236}">
                <a16:creationId xmlns:a16="http://schemas.microsoft.com/office/drawing/2014/main" id="{8F8C7ECF-7FD0-439B-BCBF-A853CF0E60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560" y="5634810"/>
            <a:ext cx="8649899" cy="642319"/>
          </a:xfrm>
          <a:prstGeom prst="rect">
            <a:avLst/>
          </a:prstGeom>
        </p:spPr>
      </p:pic>
    </p:spTree>
    <p:extLst>
      <p:ext uri="{BB962C8B-B14F-4D97-AF65-F5344CB8AC3E}">
        <p14:creationId xmlns:p14="http://schemas.microsoft.com/office/powerpoint/2010/main" val="1235303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42</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改善模型性能的方法</a:t>
            </a:r>
          </a:p>
        </p:txBody>
      </p:sp>
      <p:sp>
        <p:nvSpPr>
          <p:cNvPr id="6" name="文本框 5"/>
          <p:cNvSpPr txBox="1"/>
          <p:nvPr/>
        </p:nvSpPr>
        <p:spPr>
          <a:xfrm>
            <a:off x="341376" y="1560576"/>
            <a:ext cx="8091477" cy="138499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正则化</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交叉验证</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4136934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43</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4" name="文本框 3">
            <a:extLst>
              <a:ext uri="{FF2B5EF4-FFF2-40B4-BE49-F238E27FC236}">
                <a16:creationId xmlns:a16="http://schemas.microsoft.com/office/drawing/2014/main" id="{110EE483-15F6-430B-84EF-338E9B07961F}"/>
              </a:ext>
            </a:extLst>
          </p:cNvPr>
          <p:cNvSpPr txBox="1"/>
          <p:nvPr/>
        </p:nvSpPr>
        <p:spPr>
          <a:xfrm>
            <a:off x="162560" y="1113327"/>
            <a:ext cx="822960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考虑如下散点的拟合问题，我们以</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次多项式拟合散点，发现出现了较为严重的过拟合，如何对这一过拟合问题进行修正？</a:t>
            </a:r>
          </a:p>
        </p:txBody>
      </p:sp>
      <p:cxnSp>
        <p:nvCxnSpPr>
          <p:cNvPr id="39" name="直接箭头连接符 38">
            <a:extLst>
              <a:ext uri="{FF2B5EF4-FFF2-40B4-BE49-F238E27FC236}">
                <a16:creationId xmlns:a16="http://schemas.microsoft.com/office/drawing/2014/main" id="{B60FC073-00D6-431A-9080-C720CA46F464}"/>
              </a:ext>
            </a:extLst>
          </p:cNvPr>
          <p:cNvCxnSpPr/>
          <p:nvPr/>
        </p:nvCxnSpPr>
        <p:spPr>
          <a:xfrm flipV="1">
            <a:off x="3039402" y="2744436"/>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5BDF18A3-C2FB-4E87-AD4A-C4AC7D7D196B}"/>
              </a:ext>
            </a:extLst>
          </p:cNvPr>
          <p:cNvCxnSpPr>
            <a:cxnSpLocks/>
          </p:cNvCxnSpPr>
          <p:nvPr/>
        </p:nvCxnSpPr>
        <p:spPr>
          <a:xfrm flipV="1">
            <a:off x="3039402" y="4824849"/>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11CC1263-6958-4027-A461-44F065A2832A}"/>
              </a:ext>
            </a:extLst>
          </p:cNvPr>
          <p:cNvGrpSpPr/>
          <p:nvPr/>
        </p:nvGrpSpPr>
        <p:grpSpPr>
          <a:xfrm>
            <a:off x="3307267" y="4425949"/>
            <a:ext cx="108000" cy="108000"/>
            <a:chOff x="6341533" y="2315633"/>
            <a:chExt cx="108000" cy="108000"/>
          </a:xfrm>
        </p:grpSpPr>
        <p:cxnSp>
          <p:nvCxnSpPr>
            <p:cNvPr id="42" name="直接连接符 41">
              <a:extLst>
                <a:ext uri="{FF2B5EF4-FFF2-40B4-BE49-F238E27FC236}">
                  <a16:creationId xmlns:a16="http://schemas.microsoft.com/office/drawing/2014/main" id="{A7F76947-5A84-4D14-AF03-0AC359F935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3B8B56F-4D13-4558-B574-3EF9EAD1019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1BA246F0-0270-4EE6-9DFB-63C48933DEDC}"/>
              </a:ext>
            </a:extLst>
          </p:cNvPr>
          <p:cNvGrpSpPr/>
          <p:nvPr/>
        </p:nvGrpSpPr>
        <p:grpSpPr>
          <a:xfrm>
            <a:off x="3505601" y="3913502"/>
            <a:ext cx="108000" cy="108000"/>
            <a:chOff x="6341533" y="2315633"/>
            <a:chExt cx="108000" cy="108000"/>
          </a:xfrm>
        </p:grpSpPr>
        <p:cxnSp>
          <p:nvCxnSpPr>
            <p:cNvPr id="45" name="直接连接符 44">
              <a:extLst>
                <a:ext uri="{FF2B5EF4-FFF2-40B4-BE49-F238E27FC236}">
                  <a16:creationId xmlns:a16="http://schemas.microsoft.com/office/drawing/2014/main" id="{A4181615-7A81-437B-B8AD-F0CD0BF3F3A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CBA6D3-1288-4DBC-8EDD-ED0509A570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3D4DF8B-B1D9-47F5-99AF-F2A7C5BDBE7A}"/>
              </a:ext>
            </a:extLst>
          </p:cNvPr>
          <p:cNvGrpSpPr/>
          <p:nvPr/>
        </p:nvGrpSpPr>
        <p:grpSpPr>
          <a:xfrm>
            <a:off x="4010001" y="3623852"/>
            <a:ext cx="108000" cy="108000"/>
            <a:chOff x="6341533" y="2315633"/>
            <a:chExt cx="108000" cy="108000"/>
          </a:xfrm>
        </p:grpSpPr>
        <p:cxnSp>
          <p:nvCxnSpPr>
            <p:cNvPr id="48" name="直接连接符 47">
              <a:extLst>
                <a:ext uri="{FF2B5EF4-FFF2-40B4-BE49-F238E27FC236}">
                  <a16:creationId xmlns:a16="http://schemas.microsoft.com/office/drawing/2014/main" id="{51C02415-B50D-4F0F-80A4-1BAFF375435D}"/>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E5E8AB0-E594-43CA-942B-0985A7637D0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5AEE247-CB1A-4C2C-BDE3-E3F97C0914E3}"/>
              </a:ext>
            </a:extLst>
          </p:cNvPr>
          <p:cNvGrpSpPr/>
          <p:nvPr/>
        </p:nvGrpSpPr>
        <p:grpSpPr>
          <a:xfrm>
            <a:off x="4187800" y="3086288"/>
            <a:ext cx="108000" cy="108000"/>
            <a:chOff x="6341533" y="2315633"/>
            <a:chExt cx="108000" cy="108000"/>
          </a:xfrm>
        </p:grpSpPr>
        <p:cxnSp>
          <p:nvCxnSpPr>
            <p:cNvPr id="51" name="直接连接符 50">
              <a:extLst>
                <a:ext uri="{FF2B5EF4-FFF2-40B4-BE49-F238E27FC236}">
                  <a16:creationId xmlns:a16="http://schemas.microsoft.com/office/drawing/2014/main" id="{6296A99F-DBF5-4A6A-A30A-BAAC4102ABE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263E3A0-BBAB-4651-8F5C-09F991355854}"/>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C16A294-6306-44C3-8635-0BCB5284F8A7}"/>
              </a:ext>
            </a:extLst>
          </p:cNvPr>
          <p:cNvGrpSpPr/>
          <p:nvPr/>
        </p:nvGrpSpPr>
        <p:grpSpPr>
          <a:xfrm>
            <a:off x="4742394" y="3194288"/>
            <a:ext cx="108000" cy="108000"/>
            <a:chOff x="6341533" y="2315633"/>
            <a:chExt cx="108000" cy="108000"/>
          </a:xfrm>
        </p:grpSpPr>
        <p:cxnSp>
          <p:nvCxnSpPr>
            <p:cNvPr id="54" name="直接连接符 53">
              <a:extLst>
                <a:ext uri="{FF2B5EF4-FFF2-40B4-BE49-F238E27FC236}">
                  <a16:creationId xmlns:a16="http://schemas.microsoft.com/office/drawing/2014/main" id="{3795CB53-47FD-46BB-9FF4-E354B7DD0D3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5E02960-AC7A-4DC5-B35F-FA0D8E9C66E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0CB1C44-4B55-4236-822D-F0BE27F88C2A}"/>
              </a:ext>
            </a:extLst>
          </p:cNvPr>
          <p:cNvGrpSpPr/>
          <p:nvPr/>
        </p:nvGrpSpPr>
        <p:grpSpPr>
          <a:xfrm>
            <a:off x="5199567" y="3463650"/>
            <a:ext cx="108000" cy="108000"/>
            <a:chOff x="6341533" y="2315633"/>
            <a:chExt cx="108000" cy="108000"/>
          </a:xfrm>
        </p:grpSpPr>
        <p:cxnSp>
          <p:nvCxnSpPr>
            <p:cNvPr id="57" name="直接连接符 56">
              <a:extLst>
                <a:ext uri="{FF2B5EF4-FFF2-40B4-BE49-F238E27FC236}">
                  <a16:creationId xmlns:a16="http://schemas.microsoft.com/office/drawing/2014/main" id="{73B07CF2-5842-4FA5-BDFF-52F542E5AB1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C67004E-3DF5-46B4-A61B-184BE766FD6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9B0D4940-6A06-42F0-89A7-D9EDEF0B8839}"/>
              </a:ext>
            </a:extLst>
          </p:cNvPr>
          <p:cNvGrpSpPr/>
          <p:nvPr/>
        </p:nvGrpSpPr>
        <p:grpSpPr>
          <a:xfrm>
            <a:off x="5576334" y="3569852"/>
            <a:ext cx="108000" cy="108000"/>
            <a:chOff x="6341533" y="2315633"/>
            <a:chExt cx="108000" cy="108000"/>
          </a:xfrm>
        </p:grpSpPr>
        <p:cxnSp>
          <p:nvCxnSpPr>
            <p:cNvPr id="60" name="直接连接符 59">
              <a:extLst>
                <a:ext uri="{FF2B5EF4-FFF2-40B4-BE49-F238E27FC236}">
                  <a16:creationId xmlns:a16="http://schemas.microsoft.com/office/drawing/2014/main" id="{862DE614-270C-4F12-9492-EFA1777F9ED3}"/>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8D47616-630C-4080-AD58-9FEA9B38D11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任意多边形: 形状 62">
            <a:extLst>
              <a:ext uri="{FF2B5EF4-FFF2-40B4-BE49-F238E27FC236}">
                <a16:creationId xmlns:a16="http://schemas.microsoft.com/office/drawing/2014/main" id="{F897078C-4BA4-46B2-BD64-B581FCD4F8E0}"/>
              </a:ext>
            </a:extLst>
          </p:cNvPr>
          <p:cNvSpPr/>
          <p:nvPr/>
        </p:nvSpPr>
        <p:spPr>
          <a:xfrm>
            <a:off x="3359150" y="2787642"/>
            <a:ext cx="2514600" cy="1720858"/>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906BFE6-E5FA-4AE6-8F68-6C5A20B51A12}"/>
              </a:ext>
            </a:extLst>
          </p:cNvPr>
          <p:cNvSpPr txBox="1"/>
          <p:nvPr/>
        </p:nvSpPr>
        <p:spPr>
          <a:xfrm>
            <a:off x="5704473" y="4988798"/>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660C272-45C4-456D-948D-0BB030FFD03C}"/>
              </a:ext>
            </a:extLst>
          </p:cNvPr>
          <p:cNvSpPr txBox="1"/>
          <p:nvPr/>
        </p:nvSpPr>
        <p:spPr>
          <a:xfrm>
            <a:off x="2558607" y="254359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6F15A42-CDC1-46BC-A283-1CF43EA47654}"/>
                  </a:ext>
                </a:extLst>
              </p:cNvPr>
              <p:cNvSpPr txBox="1"/>
              <p:nvPr/>
            </p:nvSpPr>
            <p:spPr>
              <a:xfrm>
                <a:off x="2029460" y="5484155"/>
                <a:ext cx="47778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2</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3</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4</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4</m:t>
                          </m:r>
                        </m:sup>
                      </m:sSup>
                    </m:oMath>
                  </m:oMathPara>
                </a14:m>
                <a:endParaRPr lang="zh-CN" altLang="en-US" sz="2400" dirty="0"/>
              </a:p>
            </p:txBody>
          </p:sp>
        </mc:Choice>
        <mc:Fallback xmlns="">
          <p:sp>
            <p:nvSpPr>
              <p:cNvPr id="69" name="文本框 68">
                <a:extLst>
                  <a:ext uri="{FF2B5EF4-FFF2-40B4-BE49-F238E27FC236}">
                    <a16:creationId xmlns:a16="http://schemas.microsoft.com/office/drawing/2014/main" id="{46F15A42-CDC1-46BC-A283-1CF43EA47654}"/>
                  </a:ext>
                </a:extLst>
              </p:cNvPr>
              <p:cNvSpPr txBox="1">
                <a:spLocks noRot="1" noChangeAspect="1" noMove="1" noResize="1" noEditPoints="1" noAdjustHandles="1" noChangeArrowheads="1" noChangeShapeType="1" noTextEdit="1"/>
              </p:cNvSpPr>
              <p:nvPr/>
            </p:nvSpPr>
            <p:spPr>
              <a:xfrm>
                <a:off x="2029460" y="5484155"/>
                <a:ext cx="4777846" cy="369332"/>
              </a:xfrm>
              <a:prstGeom prst="rect">
                <a:avLst/>
              </a:prstGeom>
              <a:blipFill>
                <a:blip r:embed="rId3"/>
                <a:stretch>
                  <a:fillRect l="-893" b="-3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456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44</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10EE483-15F6-430B-84EF-338E9B07961F}"/>
                  </a:ext>
                </a:extLst>
              </p:cNvPr>
              <p:cNvSpPr txBox="1"/>
              <p:nvPr/>
            </p:nvSpPr>
            <p:spPr>
              <a:xfrm>
                <a:off x="111472" y="1063047"/>
                <a:ext cx="8638540"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倘若我们已知二次多项式能够取得更好的拟合效果，但又希望保留四次多项式的拟合形式，</a:t>
                </a:r>
                <a:r>
                  <a:rPr lang="zh-CN" altLang="en-US" sz="2000" dirty="0">
                    <a:solidFill>
                      <a:srgbClr val="C00000"/>
                    </a:solidFill>
                    <a:latin typeface="微软雅黑" panose="020B0503020204020204" pitchFamily="34" charset="-122"/>
                    <a:ea typeface="微软雅黑" panose="020B0503020204020204" pitchFamily="34" charset="-122"/>
                  </a:rPr>
                  <a:t>我们可以尽量减少</a:t>
                </a:r>
                <a:r>
                  <a:rPr lang="en-US" altLang="zh-CN" sz="2000" dirty="0">
                    <a:solidFill>
                      <a:srgbClr val="C00000"/>
                    </a:solidFill>
                    <a:latin typeface="微软雅黑" panose="020B0503020204020204" pitchFamily="34" charset="-122"/>
                    <a:ea typeface="微软雅黑" panose="020B0503020204020204" pitchFamily="34" charset="-122"/>
                  </a:rPr>
                  <a:t>3</a:t>
                </a:r>
                <a:r>
                  <a:rPr lang="zh-CN" altLang="en-US" sz="2000" dirty="0">
                    <a:solidFill>
                      <a:srgbClr val="C00000"/>
                    </a:solidFill>
                    <a:latin typeface="微软雅黑" panose="020B0503020204020204" pitchFamily="34" charset="-122"/>
                    <a:ea typeface="微软雅黑" panose="020B0503020204020204" pitchFamily="34" charset="-122"/>
                  </a:rPr>
                  <a:t>次项系数</a:t>
                </a:r>
                <a14:m>
                  <m:oMath xmlns:m="http://schemas.openxmlformats.org/officeDocument/2006/math">
                    <m:sSub>
                      <m:sSubPr>
                        <m:ctrlPr>
                          <a:rPr lang="en-US" altLang="zh-CN" sz="2000" i="1" smtClean="0">
                            <a:solidFill>
                              <a:srgbClr val="C00000"/>
                            </a:solidFill>
                            <a:latin typeface="Cambria Math" panose="02040503050406030204" pitchFamily="18" charset="0"/>
                            <a:ea typeface="微软雅黑" panose="020B0503020204020204" pitchFamily="34" charset="-122"/>
                          </a:rPr>
                        </m:ctrlPr>
                      </m:sSubPr>
                      <m:e>
                        <m:r>
                          <a:rPr lang="zh-CN" altLang="en-US" sz="2000" i="1" smtClean="0">
                            <a:solidFill>
                              <a:srgbClr val="C00000"/>
                            </a:solidFill>
                            <a:latin typeface="Cambria Math" panose="02040503050406030204" pitchFamily="18" charset="0"/>
                            <a:ea typeface="微软雅黑" panose="020B0503020204020204" pitchFamily="34" charset="-122"/>
                          </a:rPr>
                          <m:t>𝜃</m:t>
                        </m:r>
                      </m:e>
                      <m:sub>
                        <m:r>
                          <a:rPr lang="en-US" altLang="zh-CN" sz="2000" b="0" i="1" smtClean="0">
                            <a:solidFill>
                              <a:srgbClr val="C00000"/>
                            </a:solidFill>
                            <a:latin typeface="Cambria Math" panose="02040503050406030204" pitchFamily="18" charset="0"/>
                            <a:ea typeface="微软雅黑" panose="020B0503020204020204" pitchFamily="34" charset="-122"/>
                          </a:rPr>
                          <m:t>3</m:t>
                        </m:r>
                      </m:sub>
                    </m:sSub>
                  </m:oMath>
                </a14:m>
                <a:r>
                  <a:rPr lang="zh-CN" altLang="en-US" sz="2000" dirty="0">
                    <a:solidFill>
                      <a:srgbClr val="C00000"/>
                    </a:solidFill>
                    <a:latin typeface="微软雅黑" panose="020B0503020204020204" pitchFamily="34" charset="-122"/>
                    <a:ea typeface="微软雅黑" panose="020B0503020204020204" pitchFamily="34" charset="-122"/>
                  </a:rPr>
                  <a:t>与</a:t>
                </a:r>
                <a:r>
                  <a:rPr lang="en-US" altLang="zh-CN" sz="2000" dirty="0">
                    <a:solidFill>
                      <a:srgbClr val="C00000"/>
                    </a:solidFill>
                    <a:latin typeface="微软雅黑" panose="020B0503020204020204" pitchFamily="34" charset="-122"/>
                    <a:ea typeface="微软雅黑" panose="020B0503020204020204" pitchFamily="34" charset="-122"/>
                  </a:rPr>
                  <a:t>4</a:t>
                </a:r>
                <a:r>
                  <a:rPr lang="zh-CN" altLang="en-US" sz="2000" dirty="0">
                    <a:solidFill>
                      <a:srgbClr val="C00000"/>
                    </a:solidFill>
                    <a:latin typeface="微软雅黑" panose="020B0503020204020204" pitchFamily="34" charset="-122"/>
                    <a:ea typeface="微软雅黑" panose="020B0503020204020204" pitchFamily="34" charset="-122"/>
                  </a:rPr>
                  <a:t>次项系数</a:t>
                </a:r>
                <a14:m>
                  <m:oMath xmlns:m="http://schemas.openxmlformats.org/officeDocument/2006/math">
                    <m:sSub>
                      <m:sSubPr>
                        <m:ctrlPr>
                          <a:rPr lang="en-US" altLang="zh-CN" sz="2000" i="1">
                            <a:solidFill>
                              <a:srgbClr val="C00000"/>
                            </a:solidFill>
                            <a:latin typeface="Cambria Math" panose="02040503050406030204" pitchFamily="18" charset="0"/>
                            <a:ea typeface="微软雅黑" panose="020B0503020204020204" pitchFamily="34" charset="-122"/>
                          </a:rPr>
                        </m:ctrlPr>
                      </m:sSubPr>
                      <m:e>
                        <m:r>
                          <a:rPr lang="zh-CN" altLang="en-US" sz="2000" i="1">
                            <a:solidFill>
                              <a:srgbClr val="C00000"/>
                            </a:solidFill>
                            <a:latin typeface="Cambria Math" panose="02040503050406030204" pitchFamily="18" charset="0"/>
                            <a:ea typeface="微软雅黑" panose="020B0503020204020204" pitchFamily="34" charset="-122"/>
                          </a:rPr>
                          <m:t>𝜃</m:t>
                        </m:r>
                      </m:e>
                      <m:sub>
                        <m:r>
                          <a:rPr lang="en-US" altLang="zh-CN" sz="2000" b="0" i="1" smtClean="0">
                            <a:solidFill>
                              <a:srgbClr val="C00000"/>
                            </a:solidFill>
                            <a:latin typeface="Cambria Math" panose="02040503050406030204" pitchFamily="18" charset="0"/>
                            <a:ea typeface="微软雅黑" panose="020B0503020204020204" pitchFamily="34" charset="-122"/>
                          </a:rPr>
                          <m:t>4</m:t>
                        </m:r>
                      </m:sub>
                    </m:sSub>
                  </m:oMath>
                </a14:m>
                <a:r>
                  <a:rPr lang="zh-CN" altLang="en-US" sz="2000" dirty="0">
                    <a:solidFill>
                      <a:srgbClr val="C00000"/>
                    </a:solidFill>
                    <a:latin typeface="微软雅黑" panose="020B0503020204020204" pitchFamily="34" charset="-122"/>
                    <a:ea typeface="微软雅黑" panose="020B0503020204020204" pitchFamily="34" charset="-122"/>
                  </a:rPr>
                  <a:t>的值，</a:t>
                </a:r>
                <a:r>
                  <a:rPr lang="zh-CN" altLang="en-US" sz="2000" dirty="0">
                    <a:latin typeface="微软雅黑" panose="020B0503020204020204" pitchFamily="34" charset="-122"/>
                    <a:ea typeface="微软雅黑" panose="020B0503020204020204" pitchFamily="34" charset="-122"/>
                  </a:rPr>
                  <a:t>使之与二次多项式更为接近</a:t>
                </a:r>
              </a:p>
            </p:txBody>
          </p:sp>
        </mc:Choice>
        <mc:Fallback xmlns="">
          <p:sp>
            <p:nvSpPr>
              <p:cNvPr id="4" name="文本框 3">
                <a:extLst>
                  <a:ext uri="{FF2B5EF4-FFF2-40B4-BE49-F238E27FC236}">
                    <a16:creationId xmlns:a16="http://schemas.microsoft.com/office/drawing/2014/main" id="{110EE483-15F6-430B-84EF-338E9B07961F}"/>
                  </a:ext>
                </a:extLst>
              </p:cNvPr>
              <p:cNvSpPr txBox="1">
                <a:spLocks noRot="1" noChangeAspect="1" noMove="1" noResize="1" noEditPoints="1" noAdjustHandles="1" noChangeArrowheads="1" noChangeShapeType="1" noTextEdit="1"/>
              </p:cNvSpPr>
              <p:nvPr/>
            </p:nvSpPr>
            <p:spPr>
              <a:xfrm>
                <a:off x="111472" y="1063047"/>
                <a:ext cx="8638540" cy="1422954"/>
              </a:xfrm>
              <a:prstGeom prst="rect">
                <a:avLst/>
              </a:prstGeom>
              <a:blipFill>
                <a:blip r:embed="rId3"/>
                <a:stretch>
                  <a:fillRect l="-706" r="-494" b="-6410"/>
                </a:stretch>
              </a:blipFill>
            </p:spPr>
            <p:txBody>
              <a:bodyPr/>
              <a:lstStyle/>
              <a:p>
                <a:r>
                  <a:rPr lang="zh-CN" altLang="en-US">
                    <a:noFill/>
                  </a:rPr>
                  <a:t> </a:t>
                </a:r>
              </a:p>
            </p:txBody>
          </p:sp>
        </mc:Fallback>
      </mc:AlternateContent>
      <p:grpSp>
        <p:nvGrpSpPr>
          <p:cNvPr id="70" name="组合 69">
            <a:extLst>
              <a:ext uri="{FF2B5EF4-FFF2-40B4-BE49-F238E27FC236}">
                <a16:creationId xmlns:a16="http://schemas.microsoft.com/office/drawing/2014/main" id="{EBA9E11A-A396-4C1C-9B33-AD564441C033}"/>
              </a:ext>
            </a:extLst>
          </p:cNvPr>
          <p:cNvGrpSpPr/>
          <p:nvPr/>
        </p:nvGrpSpPr>
        <p:grpSpPr>
          <a:xfrm>
            <a:off x="774700" y="2724150"/>
            <a:ext cx="7267451" cy="2390422"/>
            <a:chOff x="364565" y="1775247"/>
            <a:chExt cx="8691579" cy="3375119"/>
          </a:xfrm>
        </p:grpSpPr>
        <p:cxnSp>
          <p:nvCxnSpPr>
            <p:cNvPr id="9" name="直接箭头连接符 8">
              <a:extLst>
                <a:ext uri="{FF2B5EF4-FFF2-40B4-BE49-F238E27FC236}">
                  <a16:creationId xmlns:a16="http://schemas.microsoft.com/office/drawing/2014/main" id="{90DADF66-77E8-41CB-B957-FDF967A0D637}"/>
                </a:ext>
              </a:extLst>
            </p:cNvPr>
            <p:cNvCxnSpPr/>
            <p:nvPr/>
          </p:nvCxnSpPr>
          <p:spPr>
            <a:xfrm flipV="1">
              <a:off x="898337" y="1992844"/>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0DD6098-E70E-4A57-952C-986D03195597}"/>
                </a:ext>
              </a:extLst>
            </p:cNvPr>
            <p:cNvCxnSpPr>
              <a:cxnSpLocks/>
            </p:cNvCxnSpPr>
            <p:nvPr/>
          </p:nvCxnSpPr>
          <p:spPr>
            <a:xfrm flipV="1">
              <a:off x="898337" y="4073257"/>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8" name="组合 17">
              <a:extLst>
                <a:ext uri="{FF2B5EF4-FFF2-40B4-BE49-F238E27FC236}">
                  <a16:creationId xmlns:a16="http://schemas.microsoft.com/office/drawing/2014/main" id="{E60D3A00-0173-48F4-B21B-337CC718FE17}"/>
                </a:ext>
              </a:extLst>
            </p:cNvPr>
            <p:cNvGrpSpPr/>
            <p:nvPr/>
          </p:nvGrpSpPr>
          <p:grpSpPr>
            <a:xfrm>
              <a:off x="1166202" y="3674357"/>
              <a:ext cx="108000" cy="108000"/>
              <a:chOff x="6341533" y="2315633"/>
              <a:chExt cx="108000" cy="108000"/>
            </a:xfrm>
          </p:grpSpPr>
          <p:cxnSp>
            <p:nvCxnSpPr>
              <p:cNvPr id="15" name="直接连接符 14">
                <a:extLst>
                  <a:ext uri="{FF2B5EF4-FFF2-40B4-BE49-F238E27FC236}">
                    <a16:creationId xmlns:a16="http://schemas.microsoft.com/office/drawing/2014/main" id="{3E50D44A-1E65-4352-9796-C92F460FD54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E74AA3E-564A-4F9D-9701-B80293D3DF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397D6653-93A2-41E3-9282-E27B2DFD0EEE}"/>
                </a:ext>
              </a:extLst>
            </p:cNvPr>
            <p:cNvGrpSpPr/>
            <p:nvPr/>
          </p:nvGrpSpPr>
          <p:grpSpPr>
            <a:xfrm>
              <a:off x="1364536" y="3161910"/>
              <a:ext cx="108000" cy="108000"/>
              <a:chOff x="6341533" y="2315633"/>
              <a:chExt cx="108000" cy="108000"/>
            </a:xfrm>
          </p:grpSpPr>
          <p:cxnSp>
            <p:nvCxnSpPr>
              <p:cNvPr id="20" name="直接连接符 19">
                <a:extLst>
                  <a:ext uri="{FF2B5EF4-FFF2-40B4-BE49-F238E27FC236}">
                    <a16:creationId xmlns:a16="http://schemas.microsoft.com/office/drawing/2014/main" id="{5E393087-88DE-4EF5-9E43-7B8090579FF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EAC37AD-98DF-4E4E-BEA1-EF8B1D6B4AB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C0B6E6DE-F1BF-4110-A562-F6B6B15FBD57}"/>
                </a:ext>
              </a:extLst>
            </p:cNvPr>
            <p:cNvGrpSpPr/>
            <p:nvPr/>
          </p:nvGrpSpPr>
          <p:grpSpPr>
            <a:xfrm>
              <a:off x="1868936" y="2872260"/>
              <a:ext cx="108000" cy="108000"/>
              <a:chOff x="6341533" y="2315633"/>
              <a:chExt cx="108000" cy="108000"/>
            </a:xfrm>
          </p:grpSpPr>
          <p:cxnSp>
            <p:nvCxnSpPr>
              <p:cNvPr id="23" name="直接连接符 22">
                <a:extLst>
                  <a:ext uri="{FF2B5EF4-FFF2-40B4-BE49-F238E27FC236}">
                    <a16:creationId xmlns:a16="http://schemas.microsoft.com/office/drawing/2014/main" id="{107D6C9D-B9AC-4489-9D82-D69250B96D1F}"/>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ED99A06-DE65-4407-809A-5ABABEDFA2B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E71B6708-3B3C-416D-89B3-3C11AAE41E81}"/>
                </a:ext>
              </a:extLst>
            </p:cNvPr>
            <p:cNvGrpSpPr/>
            <p:nvPr/>
          </p:nvGrpSpPr>
          <p:grpSpPr>
            <a:xfrm>
              <a:off x="2046735" y="2334696"/>
              <a:ext cx="108000" cy="108000"/>
              <a:chOff x="6341533" y="2315633"/>
              <a:chExt cx="108000" cy="108000"/>
            </a:xfrm>
          </p:grpSpPr>
          <p:cxnSp>
            <p:nvCxnSpPr>
              <p:cNvPr id="26" name="直接连接符 25">
                <a:extLst>
                  <a:ext uri="{FF2B5EF4-FFF2-40B4-BE49-F238E27FC236}">
                    <a16:creationId xmlns:a16="http://schemas.microsoft.com/office/drawing/2014/main" id="{FEE24C75-A062-47DD-AA58-5E96338A6B4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2393489-78A3-4473-B500-B7C1813BE5E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59955F6C-D9BB-4FEA-8A5C-6773C4175FBC}"/>
                </a:ext>
              </a:extLst>
            </p:cNvPr>
            <p:cNvGrpSpPr/>
            <p:nvPr/>
          </p:nvGrpSpPr>
          <p:grpSpPr>
            <a:xfrm>
              <a:off x="2601329" y="2442696"/>
              <a:ext cx="108000" cy="108000"/>
              <a:chOff x="6341533" y="2315633"/>
              <a:chExt cx="108000" cy="108000"/>
            </a:xfrm>
          </p:grpSpPr>
          <p:cxnSp>
            <p:nvCxnSpPr>
              <p:cNvPr id="29" name="直接连接符 28">
                <a:extLst>
                  <a:ext uri="{FF2B5EF4-FFF2-40B4-BE49-F238E27FC236}">
                    <a16:creationId xmlns:a16="http://schemas.microsoft.com/office/drawing/2014/main" id="{6CBAE338-7AB4-436B-AFAB-C0194F7A4CC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F1D0F03-9C89-44E8-8A99-CA86079A68B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ED47D84B-E1A4-4EF4-B807-FDDC9BF60EE2}"/>
                </a:ext>
              </a:extLst>
            </p:cNvPr>
            <p:cNvGrpSpPr/>
            <p:nvPr/>
          </p:nvGrpSpPr>
          <p:grpSpPr>
            <a:xfrm>
              <a:off x="3058502" y="2712058"/>
              <a:ext cx="108000" cy="108000"/>
              <a:chOff x="6341533" y="2315633"/>
              <a:chExt cx="108000" cy="108000"/>
            </a:xfrm>
          </p:grpSpPr>
          <p:cxnSp>
            <p:nvCxnSpPr>
              <p:cNvPr id="32" name="直接连接符 31">
                <a:extLst>
                  <a:ext uri="{FF2B5EF4-FFF2-40B4-BE49-F238E27FC236}">
                    <a16:creationId xmlns:a16="http://schemas.microsoft.com/office/drawing/2014/main" id="{00F2E51F-F2C8-4D5D-B45B-483B88EA5C4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11AA2BB-9713-4517-AD15-FC4E02538D1A}"/>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FDC7582E-5173-4874-A079-A55B650FF9CA}"/>
                </a:ext>
              </a:extLst>
            </p:cNvPr>
            <p:cNvGrpSpPr/>
            <p:nvPr/>
          </p:nvGrpSpPr>
          <p:grpSpPr>
            <a:xfrm>
              <a:off x="3435269" y="2818260"/>
              <a:ext cx="108000" cy="108000"/>
              <a:chOff x="6341533" y="2315633"/>
              <a:chExt cx="108000" cy="108000"/>
            </a:xfrm>
          </p:grpSpPr>
          <p:cxnSp>
            <p:nvCxnSpPr>
              <p:cNvPr id="35" name="直接连接符 34">
                <a:extLst>
                  <a:ext uri="{FF2B5EF4-FFF2-40B4-BE49-F238E27FC236}">
                    <a16:creationId xmlns:a16="http://schemas.microsoft.com/office/drawing/2014/main" id="{8381D277-929E-481F-9244-038972DC0C25}"/>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2334211-2F39-427C-BF11-A2949608EEB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8" name="任意多边形: 形状 37">
              <a:extLst>
                <a:ext uri="{FF2B5EF4-FFF2-40B4-BE49-F238E27FC236}">
                  <a16:creationId xmlns:a16="http://schemas.microsoft.com/office/drawing/2014/main" id="{D3694F15-9288-410F-AEFF-C9F59400DC13}"/>
                </a:ext>
              </a:extLst>
            </p:cNvPr>
            <p:cNvSpPr/>
            <p:nvPr/>
          </p:nvSpPr>
          <p:spPr>
            <a:xfrm>
              <a:off x="1079419" y="2488996"/>
              <a:ext cx="2749550" cy="1420312"/>
            </a:xfrm>
            <a:custGeom>
              <a:avLst/>
              <a:gdLst>
                <a:gd name="connsiteX0" fmla="*/ 0 w 2749550"/>
                <a:gd name="connsiteY0" fmla="*/ 1420312 h 1420312"/>
                <a:gd name="connsiteX1" fmla="*/ 1149350 w 2749550"/>
                <a:gd name="connsiteY1" fmla="*/ 23312 h 1420312"/>
                <a:gd name="connsiteX2" fmla="*/ 2749550 w 2749550"/>
                <a:gd name="connsiteY2" fmla="*/ 601162 h 1420312"/>
              </a:gdLst>
              <a:ahLst/>
              <a:cxnLst>
                <a:cxn ang="0">
                  <a:pos x="connsiteX0" y="connsiteY0"/>
                </a:cxn>
                <a:cxn ang="0">
                  <a:pos x="connsiteX1" y="connsiteY1"/>
                </a:cxn>
                <a:cxn ang="0">
                  <a:pos x="connsiteX2" y="connsiteY2"/>
                </a:cxn>
              </a:cxnLst>
              <a:rect l="l" t="t" r="r" b="b"/>
              <a:pathLst>
                <a:path w="2749550" h="1420312">
                  <a:moveTo>
                    <a:pt x="0" y="1420312"/>
                  </a:moveTo>
                  <a:cubicBezTo>
                    <a:pt x="345546" y="790074"/>
                    <a:pt x="691092" y="159837"/>
                    <a:pt x="1149350" y="23312"/>
                  </a:cubicBezTo>
                  <a:cubicBezTo>
                    <a:pt x="1607608" y="-113213"/>
                    <a:pt x="2377017" y="385262"/>
                    <a:pt x="2749550" y="601162"/>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B60FC073-00D6-431A-9080-C720CA46F464}"/>
                </a:ext>
              </a:extLst>
            </p:cNvPr>
            <p:cNvCxnSpPr/>
            <p:nvPr/>
          </p:nvCxnSpPr>
          <p:spPr>
            <a:xfrm flipV="1">
              <a:off x="5287302" y="1976086"/>
              <a:ext cx="0" cy="2080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5BDF18A3-C2FB-4E87-AD4A-C4AC7D7D196B}"/>
                </a:ext>
              </a:extLst>
            </p:cNvPr>
            <p:cNvCxnSpPr>
              <a:cxnSpLocks/>
            </p:cNvCxnSpPr>
            <p:nvPr/>
          </p:nvCxnSpPr>
          <p:spPr>
            <a:xfrm flipV="1">
              <a:off x="5287302" y="4056499"/>
              <a:ext cx="29528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11CC1263-6958-4027-A461-44F065A2832A}"/>
                </a:ext>
              </a:extLst>
            </p:cNvPr>
            <p:cNvGrpSpPr/>
            <p:nvPr/>
          </p:nvGrpSpPr>
          <p:grpSpPr>
            <a:xfrm>
              <a:off x="5555167" y="3657599"/>
              <a:ext cx="108000" cy="108000"/>
              <a:chOff x="6341533" y="2315633"/>
              <a:chExt cx="108000" cy="108000"/>
            </a:xfrm>
          </p:grpSpPr>
          <p:cxnSp>
            <p:nvCxnSpPr>
              <p:cNvPr id="42" name="直接连接符 41">
                <a:extLst>
                  <a:ext uri="{FF2B5EF4-FFF2-40B4-BE49-F238E27FC236}">
                    <a16:creationId xmlns:a16="http://schemas.microsoft.com/office/drawing/2014/main" id="{A7F76947-5A84-4D14-AF03-0AC359F935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3B8B56F-4D13-4558-B574-3EF9EAD1019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1BA246F0-0270-4EE6-9DFB-63C48933DEDC}"/>
                </a:ext>
              </a:extLst>
            </p:cNvPr>
            <p:cNvGrpSpPr/>
            <p:nvPr/>
          </p:nvGrpSpPr>
          <p:grpSpPr>
            <a:xfrm>
              <a:off x="5753501" y="3145152"/>
              <a:ext cx="108000" cy="108000"/>
              <a:chOff x="6341533" y="2315633"/>
              <a:chExt cx="108000" cy="108000"/>
            </a:xfrm>
          </p:grpSpPr>
          <p:cxnSp>
            <p:nvCxnSpPr>
              <p:cNvPr id="45" name="直接连接符 44">
                <a:extLst>
                  <a:ext uri="{FF2B5EF4-FFF2-40B4-BE49-F238E27FC236}">
                    <a16:creationId xmlns:a16="http://schemas.microsoft.com/office/drawing/2014/main" id="{A4181615-7A81-437B-B8AD-F0CD0BF3F3A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CBA6D3-1288-4DBC-8EDD-ED0509A57021}"/>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D3D4DF8B-B1D9-47F5-99AF-F2A7C5BDBE7A}"/>
                </a:ext>
              </a:extLst>
            </p:cNvPr>
            <p:cNvGrpSpPr/>
            <p:nvPr/>
          </p:nvGrpSpPr>
          <p:grpSpPr>
            <a:xfrm>
              <a:off x="6257901" y="2855502"/>
              <a:ext cx="108000" cy="108000"/>
              <a:chOff x="6341533" y="2315633"/>
              <a:chExt cx="108000" cy="108000"/>
            </a:xfrm>
          </p:grpSpPr>
          <p:cxnSp>
            <p:nvCxnSpPr>
              <p:cNvPr id="48" name="直接连接符 47">
                <a:extLst>
                  <a:ext uri="{FF2B5EF4-FFF2-40B4-BE49-F238E27FC236}">
                    <a16:creationId xmlns:a16="http://schemas.microsoft.com/office/drawing/2014/main" id="{51C02415-B50D-4F0F-80A4-1BAFF375435D}"/>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E5E8AB0-E594-43CA-942B-0985A7637D0F}"/>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5AEE247-CB1A-4C2C-BDE3-E3F97C0914E3}"/>
                </a:ext>
              </a:extLst>
            </p:cNvPr>
            <p:cNvGrpSpPr/>
            <p:nvPr/>
          </p:nvGrpSpPr>
          <p:grpSpPr>
            <a:xfrm>
              <a:off x="6435700" y="2317938"/>
              <a:ext cx="108000" cy="108000"/>
              <a:chOff x="6341533" y="2315633"/>
              <a:chExt cx="108000" cy="108000"/>
            </a:xfrm>
          </p:grpSpPr>
          <p:cxnSp>
            <p:nvCxnSpPr>
              <p:cNvPr id="51" name="直接连接符 50">
                <a:extLst>
                  <a:ext uri="{FF2B5EF4-FFF2-40B4-BE49-F238E27FC236}">
                    <a16:creationId xmlns:a16="http://schemas.microsoft.com/office/drawing/2014/main" id="{6296A99F-DBF5-4A6A-A30A-BAAC4102ABE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263E3A0-BBAB-4651-8F5C-09F991355854}"/>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C16A294-6306-44C3-8635-0BCB5284F8A7}"/>
                </a:ext>
              </a:extLst>
            </p:cNvPr>
            <p:cNvGrpSpPr/>
            <p:nvPr/>
          </p:nvGrpSpPr>
          <p:grpSpPr>
            <a:xfrm>
              <a:off x="6990294" y="2425938"/>
              <a:ext cx="108000" cy="108000"/>
              <a:chOff x="6341533" y="2315633"/>
              <a:chExt cx="108000" cy="108000"/>
            </a:xfrm>
          </p:grpSpPr>
          <p:cxnSp>
            <p:nvCxnSpPr>
              <p:cNvPr id="54" name="直接连接符 53">
                <a:extLst>
                  <a:ext uri="{FF2B5EF4-FFF2-40B4-BE49-F238E27FC236}">
                    <a16:creationId xmlns:a16="http://schemas.microsoft.com/office/drawing/2014/main" id="{3795CB53-47FD-46BB-9FF4-E354B7DD0D3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5E02960-AC7A-4DC5-B35F-FA0D8E9C66EC}"/>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0CB1C44-4B55-4236-822D-F0BE27F88C2A}"/>
                </a:ext>
              </a:extLst>
            </p:cNvPr>
            <p:cNvGrpSpPr/>
            <p:nvPr/>
          </p:nvGrpSpPr>
          <p:grpSpPr>
            <a:xfrm>
              <a:off x="7447467" y="2695300"/>
              <a:ext cx="108000" cy="108000"/>
              <a:chOff x="6341533" y="2315633"/>
              <a:chExt cx="108000" cy="108000"/>
            </a:xfrm>
          </p:grpSpPr>
          <p:cxnSp>
            <p:nvCxnSpPr>
              <p:cNvPr id="57" name="直接连接符 56">
                <a:extLst>
                  <a:ext uri="{FF2B5EF4-FFF2-40B4-BE49-F238E27FC236}">
                    <a16:creationId xmlns:a16="http://schemas.microsoft.com/office/drawing/2014/main" id="{73B07CF2-5842-4FA5-BDFF-52F542E5AB16}"/>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C67004E-3DF5-46B4-A61B-184BE766FD6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9B0D4940-6A06-42F0-89A7-D9EDEF0B8839}"/>
                </a:ext>
              </a:extLst>
            </p:cNvPr>
            <p:cNvGrpSpPr/>
            <p:nvPr/>
          </p:nvGrpSpPr>
          <p:grpSpPr>
            <a:xfrm>
              <a:off x="7824234" y="2801502"/>
              <a:ext cx="108000" cy="108000"/>
              <a:chOff x="6341533" y="2315633"/>
              <a:chExt cx="108000" cy="108000"/>
            </a:xfrm>
          </p:grpSpPr>
          <p:cxnSp>
            <p:nvCxnSpPr>
              <p:cNvPr id="60" name="直接连接符 59">
                <a:extLst>
                  <a:ext uri="{FF2B5EF4-FFF2-40B4-BE49-F238E27FC236}">
                    <a16:creationId xmlns:a16="http://schemas.microsoft.com/office/drawing/2014/main" id="{862DE614-270C-4F12-9492-EFA1777F9ED3}"/>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8D47616-630C-4080-AD58-9FEA9B38D117}"/>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任意多边形: 形状 62">
              <a:extLst>
                <a:ext uri="{FF2B5EF4-FFF2-40B4-BE49-F238E27FC236}">
                  <a16:creationId xmlns:a16="http://schemas.microsoft.com/office/drawing/2014/main" id="{F897078C-4BA4-46B2-BD64-B581FCD4F8E0}"/>
                </a:ext>
              </a:extLst>
            </p:cNvPr>
            <p:cNvSpPr/>
            <p:nvPr/>
          </p:nvSpPr>
          <p:spPr>
            <a:xfrm>
              <a:off x="5607050" y="2019292"/>
              <a:ext cx="2514600" cy="1720858"/>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E32A07C0-53CA-4D07-9448-89E0302A8424}"/>
                </a:ext>
              </a:extLst>
            </p:cNvPr>
            <p:cNvSpPr txBox="1"/>
            <p:nvPr/>
          </p:nvSpPr>
          <p:spPr>
            <a:xfrm>
              <a:off x="3631752" y="4237207"/>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18AD5071-8A6E-439E-9BE5-9436A61A3D54}"/>
                </a:ext>
              </a:extLst>
            </p:cNvPr>
            <p:cNvSpPr txBox="1"/>
            <p:nvPr/>
          </p:nvSpPr>
          <p:spPr>
            <a:xfrm>
              <a:off x="364565" y="182614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1906BFE6-E5FA-4AE6-8F68-6C5A20B51A12}"/>
                </a:ext>
              </a:extLst>
            </p:cNvPr>
            <p:cNvSpPr txBox="1"/>
            <p:nvPr/>
          </p:nvSpPr>
          <p:spPr>
            <a:xfrm>
              <a:off x="7952373" y="4220448"/>
              <a:ext cx="338554"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660C272-45C4-456D-948D-0BB030FFD03C}"/>
                </a:ext>
              </a:extLst>
            </p:cNvPr>
            <p:cNvSpPr txBox="1"/>
            <p:nvPr/>
          </p:nvSpPr>
          <p:spPr>
            <a:xfrm>
              <a:off x="4806507" y="1775247"/>
              <a:ext cx="32092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4C5AB6D-BAC5-405B-B8C1-6EC8F67C6D99}"/>
                    </a:ext>
                  </a:extLst>
                </p:cNvPr>
                <p:cNvSpPr txBox="1"/>
                <p:nvPr/>
              </p:nvSpPr>
              <p:spPr>
                <a:xfrm>
                  <a:off x="834448" y="4715805"/>
                  <a:ext cx="2797778" cy="434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oMath>
                    </m:oMathPara>
                  </a14:m>
                  <a:endParaRPr lang="zh-CN" altLang="en-US" sz="2000" dirty="0"/>
                </a:p>
              </p:txBody>
            </p:sp>
          </mc:Choice>
          <mc:Fallback xmlns="">
            <p:sp>
              <p:nvSpPr>
                <p:cNvPr id="68" name="文本框 67">
                  <a:extLst>
                    <a:ext uri="{FF2B5EF4-FFF2-40B4-BE49-F238E27FC236}">
                      <a16:creationId xmlns:a16="http://schemas.microsoft.com/office/drawing/2014/main" id="{C4C5AB6D-BAC5-405B-B8C1-6EC8F67C6D99}"/>
                    </a:ext>
                  </a:extLst>
                </p:cNvPr>
                <p:cNvSpPr txBox="1">
                  <a:spLocks noRot="1" noChangeAspect="1" noMove="1" noResize="1" noEditPoints="1" noAdjustHandles="1" noChangeArrowheads="1" noChangeShapeType="1" noTextEdit="1"/>
                </p:cNvSpPr>
                <p:nvPr/>
              </p:nvSpPr>
              <p:spPr>
                <a:xfrm>
                  <a:off x="834448" y="4715805"/>
                  <a:ext cx="2797778" cy="434561"/>
                </a:xfrm>
                <a:prstGeom prst="rect">
                  <a:avLst/>
                </a:prstGeom>
                <a:blipFill>
                  <a:blip r:embed="rId4"/>
                  <a:stretch>
                    <a:fillRect l="-1828" r="-52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6F15A42-CDC1-46BC-A283-1CF43EA47654}"/>
                    </a:ext>
                  </a:extLst>
                </p:cNvPr>
                <p:cNvSpPr txBox="1"/>
                <p:nvPr/>
              </p:nvSpPr>
              <p:spPr>
                <a:xfrm>
                  <a:off x="4277360" y="4715805"/>
                  <a:ext cx="4778784" cy="434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4</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4</m:t>
                            </m:r>
                          </m:sup>
                        </m:sSup>
                      </m:oMath>
                    </m:oMathPara>
                  </a14:m>
                  <a:endParaRPr lang="zh-CN" altLang="en-US" sz="2000" dirty="0"/>
                </a:p>
              </p:txBody>
            </p:sp>
          </mc:Choice>
          <mc:Fallback xmlns="">
            <p:sp>
              <p:nvSpPr>
                <p:cNvPr id="69" name="文本框 68">
                  <a:extLst>
                    <a:ext uri="{FF2B5EF4-FFF2-40B4-BE49-F238E27FC236}">
                      <a16:creationId xmlns:a16="http://schemas.microsoft.com/office/drawing/2014/main" id="{46F15A42-CDC1-46BC-A283-1CF43EA47654}"/>
                    </a:ext>
                  </a:extLst>
                </p:cNvPr>
                <p:cNvSpPr txBox="1">
                  <a:spLocks noRot="1" noChangeAspect="1" noMove="1" noResize="1" noEditPoints="1" noAdjustHandles="1" noChangeArrowheads="1" noChangeShapeType="1" noTextEdit="1"/>
                </p:cNvSpPr>
                <p:nvPr/>
              </p:nvSpPr>
              <p:spPr>
                <a:xfrm>
                  <a:off x="4277360" y="4715805"/>
                  <a:ext cx="4778784" cy="434561"/>
                </a:xfrm>
                <a:prstGeom prst="rect">
                  <a:avLst/>
                </a:prstGeom>
                <a:blipFill>
                  <a:blip r:embed="rId5"/>
                  <a:stretch>
                    <a:fillRect l="-916" r="-153" b="-30000"/>
                  </a:stretch>
                </a:blipFill>
              </p:spPr>
              <p:txBody>
                <a:bodyPr/>
                <a:lstStyle/>
                <a:p>
                  <a:r>
                    <a:rPr lang="zh-CN" altLang="en-US">
                      <a:noFill/>
                    </a:rPr>
                    <a:t> </a:t>
                  </a:r>
                </a:p>
              </p:txBody>
            </p:sp>
          </mc:Fallback>
        </mc:AlternateContent>
      </p:grpSp>
      <p:sp>
        <p:nvSpPr>
          <p:cNvPr id="71" name="箭头: 下 70">
            <a:extLst>
              <a:ext uri="{FF2B5EF4-FFF2-40B4-BE49-F238E27FC236}">
                <a16:creationId xmlns:a16="http://schemas.microsoft.com/office/drawing/2014/main" id="{D7547953-92C7-41F0-9903-561298E811B5}"/>
              </a:ext>
            </a:extLst>
          </p:cNvPr>
          <p:cNvSpPr/>
          <p:nvPr/>
        </p:nvSpPr>
        <p:spPr>
          <a:xfrm>
            <a:off x="5896223" y="5327650"/>
            <a:ext cx="269627" cy="387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6BA2381-FCA4-4371-92B4-C3791A64AC5A}"/>
                  </a:ext>
                </a:extLst>
              </p:cNvPr>
              <p:cNvSpPr txBox="1"/>
              <p:nvPr/>
            </p:nvSpPr>
            <p:spPr>
              <a:xfrm>
                <a:off x="6231586" y="5236233"/>
                <a:ext cx="279003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通过修正拟合函数形式减少</a:t>
                </a:r>
                <a14:m>
                  <m:oMath xmlns:m="http://schemas.openxmlformats.org/officeDocument/2006/math">
                    <m:sSub>
                      <m:sSubPr>
                        <m:ctrlPr>
                          <a:rPr lang="en-US" altLang="zh-CN" sz="1800" i="1" smtClean="0">
                            <a:solidFill>
                              <a:schemeClr val="tx1"/>
                            </a:solidFill>
                            <a:latin typeface="Cambria Math" panose="02040503050406030204" pitchFamily="18" charset="0"/>
                            <a:ea typeface="微软雅黑" panose="020B0503020204020204" pitchFamily="34" charset="-122"/>
                          </a:rPr>
                        </m:ctrlPr>
                      </m:sSubPr>
                      <m:e>
                        <m:r>
                          <a:rPr lang="zh-CN" altLang="en-US" sz="1800" i="1" smtClean="0">
                            <a:solidFill>
                              <a:schemeClr val="tx1"/>
                            </a:solidFill>
                            <a:latin typeface="Cambria Math" panose="02040503050406030204" pitchFamily="18" charset="0"/>
                            <a:ea typeface="微软雅黑" panose="020B0503020204020204" pitchFamily="34" charset="-122"/>
                          </a:rPr>
                          <m:t>𝜃</m:t>
                        </m:r>
                      </m:e>
                      <m:sub>
                        <m:r>
                          <a:rPr lang="en-US" altLang="zh-CN" sz="1800" b="0" i="1" smtClean="0">
                            <a:solidFill>
                              <a:schemeClr val="tx1"/>
                            </a:solidFill>
                            <a:latin typeface="Cambria Math" panose="02040503050406030204" pitchFamily="18" charset="0"/>
                            <a:ea typeface="微软雅黑" panose="020B0503020204020204" pitchFamily="34" charset="-122"/>
                          </a:rPr>
                          <m:t>3</m:t>
                        </m:r>
                      </m:sub>
                    </m:sSub>
                  </m:oMath>
                </a14:m>
                <a:r>
                  <a:rPr lang="zh-CN" altLang="en-US" sz="1800" dirty="0">
                    <a:solidFill>
                      <a:schemeClr val="tx1"/>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zh-CN" altLang="en-US" sz="1800" i="1">
                            <a:solidFill>
                              <a:schemeClr val="tx1"/>
                            </a:solidFill>
                            <a:latin typeface="Cambria Math" panose="02040503050406030204" pitchFamily="18" charset="0"/>
                            <a:ea typeface="微软雅黑" panose="020B0503020204020204" pitchFamily="34" charset="-122"/>
                          </a:rPr>
                          <m:t>𝜃</m:t>
                        </m:r>
                      </m:e>
                      <m:sub>
                        <m:r>
                          <a:rPr lang="en-US" altLang="zh-CN" sz="1800" b="0" i="1" smtClean="0">
                            <a:solidFill>
                              <a:schemeClr val="tx1"/>
                            </a:solidFill>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的值</a:t>
                </a:r>
              </a:p>
            </p:txBody>
          </p:sp>
        </mc:Choice>
        <mc:Fallback xmlns="">
          <p:sp>
            <p:nvSpPr>
              <p:cNvPr id="72" name="文本框 71">
                <a:extLst>
                  <a:ext uri="{FF2B5EF4-FFF2-40B4-BE49-F238E27FC236}">
                    <a16:creationId xmlns:a16="http://schemas.microsoft.com/office/drawing/2014/main" id="{16BA2381-FCA4-4371-92B4-C3791A64AC5A}"/>
                  </a:ext>
                </a:extLst>
              </p:cNvPr>
              <p:cNvSpPr txBox="1">
                <a:spLocks noRot="1" noChangeAspect="1" noMove="1" noResize="1" noEditPoints="1" noAdjustHandles="1" noChangeArrowheads="1" noChangeShapeType="1" noTextEdit="1"/>
              </p:cNvSpPr>
              <p:nvPr/>
            </p:nvSpPr>
            <p:spPr>
              <a:xfrm>
                <a:off x="6231586" y="5236233"/>
                <a:ext cx="2790039" cy="646331"/>
              </a:xfrm>
              <a:prstGeom prst="rect">
                <a:avLst/>
              </a:prstGeom>
              <a:blipFill>
                <a:blip r:embed="rId6"/>
                <a:stretch>
                  <a:fillRect l="-1747"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90CF9762-4A96-4C7E-B1BC-8121AF7E9136}"/>
                  </a:ext>
                </a:extLst>
              </p:cNvPr>
              <p:cNvSpPr txBox="1"/>
              <p:nvPr/>
            </p:nvSpPr>
            <p:spPr>
              <a:xfrm>
                <a:off x="3179666" y="6062618"/>
                <a:ext cx="62702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oMath>
                  </m:oMathPara>
                </a14:m>
                <a:endParaRPr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+100</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i="1">
                                  <a:solidFill>
                                    <a:srgbClr val="C00000"/>
                                  </a:solidFill>
                                  <a:latin typeface="Cambria Math" panose="02040503050406030204" pitchFamily="18" charset="0"/>
                                </a:rPr>
                                <m:t>3</m:t>
                              </m:r>
                            </m:sub>
                          </m:sSub>
                        </m:e>
                      </m:d>
                      <m:r>
                        <a:rPr lang="en-US" altLang="zh-CN" sz="2000" b="0" i="1" smtClean="0">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100</m:t>
                      </m:r>
                      <m:d>
                        <m:dPr>
                          <m:begChr m:val="|"/>
                          <m:endChr m:val="|"/>
                          <m:ctrlPr>
                            <a:rPr lang="en-US" altLang="zh-CN" sz="2000" i="1">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4</m:t>
                              </m:r>
                            </m:sub>
                          </m:sSub>
                        </m:e>
                      </m:d>
                    </m:oMath>
                  </m:oMathPara>
                </a14:m>
                <a:endParaRPr lang="zh-CN" altLang="en-US" sz="2000" dirty="0"/>
              </a:p>
            </p:txBody>
          </p:sp>
        </mc:Choice>
        <mc:Fallback xmlns="">
          <p:sp>
            <p:nvSpPr>
              <p:cNvPr id="73" name="文本框 72">
                <a:extLst>
                  <a:ext uri="{FF2B5EF4-FFF2-40B4-BE49-F238E27FC236}">
                    <a16:creationId xmlns:a16="http://schemas.microsoft.com/office/drawing/2014/main" id="{90CF9762-4A96-4C7E-B1BC-8121AF7E9136}"/>
                  </a:ext>
                </a:extLst>
              </p:cNvPr>
              <p:cNvSpPr txBox="1">
                <a:spLocks noRot="1" noChangeAspect="1" noMove="1" noResize="1" noEditPoints="1" noAdjustHandles="1" noChangeArrowheads="1" noChangeShapeType="1" noTextEdit="1"/>
              </p:cNvSpPr>
              <p:nvPr/>
            </p:nvSpPr>
            <p:spPr>
              <a:xfrm>
                <a:off x="3179666" y="6062618"/>
                <a:ext cx="6270255" cy="615553"/>
              </a:xfrm>
              <a:prstGeom prst="rect">
                <a:avLst/>
              </a:prstGeom>
              <a:blipFill>
                <a:blip r:embed="rId7"/>
                <a:stretch>
                  <a:fillRect b="-8911"/>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1A535310-27B6-434B-8038-C4532649DEF1}"/>
              </a:ext>
            </a:extLst>
          </p:cNvPr>
          <p:cNvSpPr txBox="1"/>
          <p:nvPr/>
        </p:nvSpPr>
        <p:spPr>
          <a:xfrm>
            <a:off x="122375" y="5348349"/>
            <a:ext cx="352749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spTree>
    <p:extLst>
      <p:ext uri="{BB962C8B-B14F-4D97-AF65-F5344CB8AC3E}">
        <p14:creationId xmlns:p14="http://schemas.microsoft.com/office/powerpoint/2010/main" val="4199300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45</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58546" y="42379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74" name="文本框 73">
            <a:extLst>
              <a:ext uri="{FF2B5EF4-FFF2-40B4-BE49-F238E27FC236}">
                <a16:creationId xmlns:a16="http://schemas.microsoft.com/office/drawing/2014/main" id="{1A535310-27B6-434B-8038-C4532649DEF1}"/>
              </a:ext>
            </a:extLst>
          </p:cNvPr>
          <p:cNvSpPr txBox="1"/>
          <p:nvPr/>
        </p:nvSpPr>
        <p:spPr>
          <a:xfrm>
            <a:off x="38322" y="1113747"/>
            <a:ext cx="8478076"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grpSp>
        <p:nvGrpSpPr>
          <p:cNvPr id="4" name="组合 3">
            <a:extLst>
              <a:ext uri="{FF2B5EF4-FFF2-40B4-BE49-F238E27FC236}">
                <a16:creationId xmlns:a16="http://schemas.microsoft.com/office/drawing/2014/main" id="{6B0E5468-2415-4CF0-A29F-20B99759155F}"/>
              </a:ext>
            </a:extLst>
          </p:cNvPr>
          <p:cNvGrpSpPr/>
          <p:nvPr/>
        </p:nvGrpSpPr>
        <p:grpSpPr>
          <a:xfrm>
            <a:off x="2724938" y="1386507"/>
            <a:ext cx="2529061" cy="2243129"/>
            <a:chOff x="926691" y="1765465"/>
            <a:chExt cx="2787600" cy="2546406"/>
          </a:xfrm>
        </p:grpSpPr>
        <p:cxnSp>
          <p:nvCxnSpPr>
            <p:cNvPr id="75" name="直接箭头连接符 74">
              <a:extLst>
                <a:ext uri="{FF2B5EF4-FFF2-40B4-BE49-F238E27FC236}">
                  <a16:creationId xmlns:a16="http://schemas.microsoft.com/office/drawing/2014/main" id="{EB06D6E3-3280-4B47-9279-F958EE4816AC}"/>
                </a:ext>
              </a:extLst>
            </p:cNvPr>
            <p:cNvCxnSpPr/>
            <p:nvPr/>
          </p:nvCxnSpPr>
          <p:spPr>
            <a:xfrm flipV="1">
              <a:off x="1311336" y="1941399"/>
              <a:ext cx="0" cy="1822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5C9952EF-CD66-4803-AED4-283DF9051420}"/>
                </a:ext>
              </a:extLst>
            </p:cNvPr>
            <p:cNvCxnSpPr>
              <a:cxnSpLocks/>
            </p:cNvCxnSpPr>
            <p:nvPr/>
          </p:nvCxnSpPr>
          <p:spPr>
            <a:xfrm flipV="1">
              <a:off x="1311336" y="3763835"/>
              <a:ext cx="23623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7" name="组合 76">
              <a:extLst>
                <a:ext uri="{FF2B5EF4-FFF2-40B4-BE49-F238E27FC236}">
                  <a16:creationId xmlns:a16="http://schemas.microsoft.com/office/drawing/2014/main" id="{9D5F8255-61DF-4F21-BECB-37247FEB6E1A}"/>
                </a:ext>
              </a:extLst>
            </p:cNvPr>
            <p:cNvGrpSpPr/>
            <p:nvPr/>
          </p:nvGrpSpPr>
          <p:grpSpPr>
            <a:xfrm>
              <a:off x="1525633" y="3414400"/>
              <a:ext cx="86402" cy="94608"/>
              <a:chOff x="6341533" y="2315633"/>
              <a:chExt cx="108000" cy="108000"/>
            </a:xfrm>
          </p:grpSpPr>
          <p:cxnSp>
            <p:nvCxnSpPr>
              <p:cNvPr id="78" name="直接连接符 77">
                <a:extLst>
                  <a:ext uri="{FF2B5EF4-FFF2-40B4-BE49-F238E27FC236}">
                    <a16:creationId xmlns:a16="http://schemas.microsoft.com/office/drawing/2014/main" id="{E2D88F23-E19E-4F90-898D-4B7A5C2ABC6C}"/>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16CFD54-39B2-4022-B31B-2968BA9B2D0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3AB967C2-C8C8-49CC-84A6-2BE512C6529E}"/>
                </a:ext>
              </a:extLst>
            </p:cNvPr>
            <p:cNvGrpSpPr/>
            <p:nvPr/>
          </p:nvGrpSpPr>
          <p:grpSpPr>
            <a:xfrm>
              <a:off x="1684304" y="2965498"/>
              <a:ext cx="86402" cy="94608"/>
              <a:chOff x="6341533" y="2315633"/>
              <a:chExt cx="108000" cy="108000"/>
            </a:xfrm>
          </p:grpSpPr>
          <p:cxnSp>
            <p:nvCxnSpPr>
              <p:cNvPr id="81" name="直接连接符 80">
                <a:extLst>
                  <a:ext uri="{FF2B5EF4-FFF2-40B4-BE49-F238E27FC236}">
                    <a16:creationId xmlns:a16="http://schemas.microsoft.com/office/drawing/2014/main" id="{5F81AE63-B3AD-4CFC-A7DE-F72BD116130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D707056-B2BA-4519-ABDB-BEEEDF7C2060}"/>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D9999522-23E2-473B-8C78-94DC5E161A3D}"/>
                </a:ext>
              </a:extLst>
            </p:cNvPr>
            <p:cNvGrpSpPr/>
            <p:nvPr/>
          </p:nvGrpSpPr>
          <p:grpSpPr>
            <a:xfrm>
              <a:off x="2087833" y="2711765"/>
              <a:ext cx="86402" cy="94608"/>
              <a:chOff x="6341533" y="2315633"/>
              <a:chExt cx="108000" cy="108000"/>
            </a:xfrm>
          </p:grpSpPr>
          <p:cxnSp>
            <p:nvCxnSpPr>
              <p:cNvPr id="84" name="直接连接符 83">
                <a:extLst>
                  <a:ext uri="{FF2B5EF4-FFF2-40B4-BE49-F238E27FC236}">
                    <a16:creationId xmlns:a16="http://schemas.microsoft.com/office/drawing/2014/main" id="{5E302B79-EB24-42C1-8BF6-9F95F328750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5F595B2-42C4-4580-9F2E-1B106202B2C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CEFA038E-E3BC-4330-B1CC-780F63751183}"/>
                </a:ext>
              </a:extLst>
            </p:cNvPr>
            <p:cNvGrpSpPr/>
            <p:nvPr/>
          </p:nvGrpSpPr>
          <p:grpSpPr>
            <a:xfrm>
              <a:off x="2230075" y="2240861"/>
              <a:ext cx="86402" cy="94608"/>
              <a:chOff x="6341533" y="2315633"/>
              <a:chExt cx="108000" cy="108000"/>
            </a:xfrm>
          </p:grpSpPr>
          <p:cxnSp>
            <p:nvCxnSpPr>
              <p:cNvPr id="87" name="直接连接符 86">
                <a:extLst>
                  <a:ext uri="{FF2B5EF4-FFF2-40B4-BE49-F238E27FC236}">
                    <a16:creationId xmlns:a16="http://schemas.microsoft.com/office/drawing/2014/main" id="{7016B40F-415D-4234-83FC-0DDBD62EAF27}"/>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3F66821-74CA-49D7-B5F8-945B263099C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C6D2756-AF5F-41CD-8A6C-F489BA0566A2}"/>
                </a:ext>
              </a:extLst>
            </p:cNvPr>
            <p:cNvGrpSpPr/>
            <p:nvPr/>
          </p:nvGrpSpPr>
          <p:grpSpPr>
            <a:xfrm>
              <a:off x="2673761" y="2335468"/>
              <a:ext cx="86402" cy="94608"/>
              <a:chOff x="6341533" y="2315633"/>
              <a:chExt cx="108000" cy="108000"/>
            </a:xfrm>
          </p:grpSpPr>
          <p:cxnSp>
            <p:nvCxnSpPr>
              <p:cNvPr id="90" name="直接连接符 89">
                <a:extLst>
                  <a:ext uri="{FF2B5EF4-FFF2-40B4-BE49-F238E27FC236}">
                    <a16:creationId xmlns:a16="http://schemas.microsoft.com/office/drawing/2014/main" id="{B096CCAB-C6B5-4FC3-A2B5-1BF78D58B66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EC91D75-F3A7-4E39-8694-6BE6CDF56863}"/>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D353D14F-309D-4F3A-821C-3F3EDE53C226}"/>
                </a:ext>
              </a:extLst>
            </p:cNvPr>
            <p:cNvGrpSpPr/>
            <p:nvPr/>
          </p:nvGrpSpPr>
          <p:grpSpPr>
            <a:xfrm>
              <a:off x="3039508" y="2571429"/>
              <a:ext cx="86402" cy="94608"/>
              <a:chOff x="6341533" y="2315633"/>
              <a:chExt cx="108000" cy="108000"/>
            </a:xfrm>
          </p:grpSpPr>
          <p:cxnSp>
            <p:nvCxnSpPr>
              <p:cNvPr id="93" name="直接连接符 92">
                <a:extLst>
                  <a:ext uri="{FF2B5EF4-FFF2-40B4-BE49-F238E27FC236}">
                    <a16:creationId xmlns:a16="http://schemas.microsoft.com/office/drawing/2014/main" id="{11267FCB-DF66-4197-83EF-8038F5F8D2D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6C9D6D3-3B39-4DC6-8894-BB25E616E7C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3888FC6C-9E14-408B-A3FC-4871E0EE5332}"/>
                </a:ext>
              </a:extLst>
            </p:cNvPr>
            <p:cNvGrpSpPr/>
            <p:nvPr/>
          </p:nvGrpSpPr>
          <p:grpSpPr>
            <a:xfrm>
              <a:off x="3340928" y="2664461"/>
              <a:ext cx="86402" cy="94608"/>
              <a:chOff x="6341533" y="2315633"/>
              <a:chExt cx="108000" cy="108000"/>
            </a:xfrm>
          </p:grpSpPr>
          <p:cxnSp>
            <p:nvCxnSpPr>
              <p:cNvPr id="96" name="直接连接符 95">
                <a:extLst>
                  <a:ext uri="{FF2B5EF4-FFF2-40B4-BE49-F238E27FC236}">
                    <a16:creationId xmlns:a16="http://schemas.microsoft.com/office/drawing/2014/main" id="{C55F83BA-4094-4034-9A08-64EC80E576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7761BA-CE38-416B-BC4F-71531FCF7ECB}"/>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8" name="任意多边形: 形状 97">
              <a:extLst>
                <a:ext uri="{FF2B5EF4-FFF2-40B4-BE49-F238E27FC236}">
                  <a16:creationId xmlns:a16="http://schemas.microsoft.com/office/drawing/2014/main" id="{6AFDD65B-ED37-4917-A549-F98D13449A96}"/>
                </a:ext>
              </a:extLst>
            </p:cNvPr>
            <p:cNvSpPr/>
            <p:nvPr/>
          </p:nvSpPr>
          <p:spPr>
            <a:xfrm>
              <a:off x="1567140" y="1979248"/>
              <a:ext cx="2011726" cy="1507467"/>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CED9D131-37AB-4FF1-BC39-98DE2A9AEC8A}"/>
                </a:ext>
              </a:extLst>
            </p:cNvPr>
            <p:cNvSpPr txBox="1"/>
            <p:nvPr/>
          </p:nvSpPr>
          <p:spPr>
            <a:xfrm>
              <a:off x="3443442" y="3907454"/>
              <a:ext cx="270849"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9E81F4DC-3FCF-48DA-A2B7-9D30C0AA408A}"/>
                </a:ext>
              </a:extLst>
            </p:cNvPr>
            <p:cNvSpPr txBox="1"/>
            <p:nvPr/>
          </p:nvSpPr>
          <p:spPr>
            <a:xfrm>
              <a:off x="926691" y="1765465"/>
              <a:ext cx="256743"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A1A2A2BB-F964-4651-BD63-01D40E915161}"/>
                  </a:ext>
                </a:extLst>
              </p:cNvPr>
              <p:cNvSpPr txBox="1"/>
              <p:nvPr/>
            </p:nvSpPr>
            <p:spPr>
              <a:xfrm>
                <a:off x="2203619" y="4339884"/>
                <a:ext cx="3196692" cy="269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2</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3</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4</m:t>
                          </m:r>
                        </m:sub>
                      </m:s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4</m:t>
                          </m:r>
                        </m:sup>
                      </m:sSup>
                    </m:oMath>
                  </m:oMathPara>
                </a14:m>
                <a:endParaRPr lang="zh-CN" altLang="en-US" sz="2000" dirty="0"/>
              </a:p>
            </p:txBody>
          </p:sp>
        </mc:Choice>
        <mc:Fallback xmlns="">
          <p:sp>
            <p:nvSpPr>
              <p:cNvPr id="101" name="文本框 100">
                <a:extLst>
                  <a:ext uri="{FF2B5EF4-FFF2-40B4-BE49-F238E27FC236}">
                    <a16:creationId xmlns:a16="http://schemas.microsoft.com/office/drawing/2014/main" id="{A1A2A2BB-F964-4651-BD63-01D40E915161}"/>
                  </a:ext>
                </a:extLst>
              </p:cNvPr>
              <p:cNvSpPr txBox="1">
                <a:spLocks noRot="1" noChangeAspect="1" noMove="1" noResize="1" noEditPoints="1" noAdjustHandles="1" noChangeArrowheads="1" noChangeShapeType="1" noTextEdit="1"/>
              </p:cNvSpPr>
              <p:nvPr/>
            </p:nvSpPr>
            <p:spPr>
              <a:xfrm>
                <a:off x="2203619" y="4339884"/>
                <a:ext cx="3196692" cy="269612"/>
              </a:xfrm>
              <a:prstGeom prst="rect">
                <a:avLst/>
              </a:prstGeom>
              <a:blipFill>
                <a:blip r:embed="rId3"/>
                <a:stretch>
                  <a:fillRect l="-2857" r="-23238" b="-47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44E67A-9842-479D-98C6-0EBA559AB567}"/>
                  </a:ext>
                </a:extLst>
              </p:cNvPr>
              <p:cNvSpPr txBox="1"/>
              <p:nvPr/>
            </p:nvSpPr>
            <p:spPr>
              <a:xfrm>
                <a:off x="0" y="3570022"/>
                <a:ext cx="8526998"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参考减小</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3</m:t>
                        </m:r>
                      </m:sub>
                    </m:sSub>
                  </m:oMath>
                </a14:m>
                <a:r>
                  <a:rPr lang="zh-CN" altLang="en-US" sz="20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4</m:t>
                        </m:r>
                      </m:sub>
                    </m:sSub>
                  </m:oMath>
                </a14:m>
                <a:r>
                  <a:rPr lang="zh-CN" altLang="en-US" sz="2000" dirty="0">
                    <a:latin typeface="微软雅黑" panose="020B0503020204020204" pitchFamily="34" charset="-122"/>
                    <a:ea typeface="微软雅黑" panose="020B0503020204020204" pitchFamily="34" charset="-122"/>
                  </a:rPr>
                  <a:t>的思路，我们可以减小</a:t>
                </a:r>
                <a:r>
                  <a:rPr lang="zh-CN" altLang="en-US" sz="2000" dirty="0">
                    <a:solidFill>
                      <a:srgbClr val="C00000"/>
                    </a:solidFill>
                    <a:latin typeface="微软雅黑" panose="020B0503020204020204" pitchFamily="34" charset="-122"/>
                    <a:ea typeface="微软雅黑" panose="020B0503020204020204" pitchFamily="34" charset="-122"/>
                  </a:rPr>
                  <a:t>拟合函数中每一项的系数（</a:t>
                </a:r>
                <a:r>
                  <a:rPr lang="en-US" altLang="zh-CN" sz="2000" dirty="0">
                    <a:solidFill>
                      <a:srgbClr val="C00000"/>
                    </a:solidFill>
                    <a:ea typeface="微软雅黑" panose="020B0503020204020204" pitchFamily="34" charset="-122"/>
                  </a:rPr>
                  <a:t> </a:t>
                </a:r>
                <a14:m>
                  <m:oMath xmlns:m="http://schemas.openxmlformats.org/officeDocument/2006/math">
                    <m:sSub>
                      <m:sSubPr>
                        <m:ctrlPr>
                          <a:rPr lang="en-US" altLang="zh-CN" sz="2000" i="1">
                            <a:solidFill>
                              <a:srgbClr val="C00000"/>
                            </a:solidFill>
                            <a:latin typeface="Cambria Math" panose="02040503050406030204" pitchFamily="18" charset="0"/>
                            <a:ea typeface="微软雅黑" panose="020B0503020204020204" pitchFamily="34" charset="-122"/>
                          </a:rPr>
                        </m:ctrlPr>
                      </m:sSubPr>
                      <m:e>
                        <m:r>
                          <a:rPr lang="zh-CN" altLang="en-US" sz="2000">
                            <a:solidFill>
                              <a:srgbClr val="C00000"/>
                            </a:solidFill>
                            <a:latin typeface="Cambria Math" panose="02040503050406030204" pitchFamily="18" charset="0"/>
                            <a:ea typeface="微软雅黑" panose="020B0503020204020204" pitchFamily="34" charset="-122"/>
                          </a:rPr>
                          <m:t>𝜃</m:t>
                        </m:r>
                      </m:e>
                      <m:sub>
                        <m:r>
                          <a:rPr lang="en-US" altLang="zh-CN" sz="2000" b="0" i="0" smtClean="0">
                            <a:solidFill>
                              <a:srgbClr val="C00000"/>
                            </a:solidFill>
                            <a:latin typeface="Cambria Math" panose="02040503050406030204" pitchFamily="18" charset="0"/>
                            <a:ea typeface="微软雅黑" panose="020B0503020204020204" pitchFamily="34" charset="-122"/>
                          </a:rPr>
                          <m:t>0</m:t>
                        </m:r>
                      </m:sub>
                    </m:sSub>
                    <m:r>
                      <a:rPr lang="en-US" altLang="zh-CN" sz="2000" i="1">
                        <a:solidFill>
                          <a:srgbClr val="C00000"/>
                        </a:solidFill>
                        <a:latin typeface="Cambria Math" panose="02040503050406030204" pitchFamily="18" charset="0"/>
                        <a:ea typeface="微软雅黑" panose="020B0503020204020204" pitchFamily="34" charset="-122"/>
                      </a:rPr>
                      <m:t> </m:t>
                    </m:r>
                  </m:oMath>
                </a14:m>
                <a:r>
                  <a:rPr lang="zh-CN" altLang="en-US" sz="2000" dirty="0">
                    <a:solidFill>
                      <a:srgbClr val="C00000"/>
                    </a:solidFill>
                    <a:latin typeface="微软雅黑" panose="020B0503020204020204" pitchFamily="34" charset="-122"/>
                    <a:ea typeface="微软雅黑" panose="020B0503020204020204" pitchFamily="34" charset="-122"/>
                  </a:rPr>
                  <a:t>除外）</a:t>
                </a:r>
                <a:r>
                  <a:rPr lang="zh-CN" altLang="en-US" sz="2000" dirty="0">
                    <a:latin typeface="微软雅黑" panose="020B0503020204020204" pitchFamily="34" charset="-122"/>
                    <a:ea typeface="微软雅黑" panose="020B0503020204020204" pitchFamily="34" charset="-122"/>
                  </a:rPr>
                  <a:t>，达到简化模型的目的（对过拟合进行修正）</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5C44E67A-9842-479D-98C6-0EBA559AB567}"/>
                  </a:ext>
                </a:extLst>
              </p:cNvPr>
              <p:cNvSpPr txBox="1">
                <a:spLocks noRot="1" noChangeAspect="1" noMove="1" noResize="1" noEditPoints="1" noAdjustHandles="1" noChangeArrowheads="1" noChangeShapeType="1" noTextEdit="1"/>
              </p:cNvSpPr>
              <p:nvPr/>
            </p:nvSpPr>
            <p:spPr>
              <a:xfrm>
                <a:off x="0" y="3570022"/>
                <a:ext cx="8526998" cy="707886"/>
              </a:xfrm>
              <a:prstGeom prst="rect">
                <a:avLst/>
              </a:prstGeom>
              <a:blipFill>
                <a:blip r:embed="rId4"/>
                <a:stretch>
                  <a:fillRect l="-715"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9097D8-982B-4075-B161-1002487324DC}"/>
                  </a:ext>
                </a:extLst>
              </p:cNvPr>
              <p:cNvSpPr txBox="1"/>
              <p:nvPr/>
            </p:nvSpPr>
            <p:spPr>
              <a:xfrm>
                <a:off x="980978" y="4879045"/>
                <a:ext cx="6213850"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b="0" i="1" smtClean="0">
                                      <a:solidFill>
                                        <a:srgbClr val="C00000"/>
                                      </a:solidFill>
                                      <a:latin typeface="Cambria Math" panose="02040503050406030204" pitchFamily="18" charset="0"/>
                                    </a:rPr>
                                  </m:ctrlPr>
                                </m:sSubPr>
                                <m:e>
                                  <m:r>
                                    <a:rPr lang="zh-CN" altLang="en-US" sz="2000" b="0" i="1" smtClean="0">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𝑖</m:t>
                                  </m:r>
                                </m:sub>
                              </m:sSub>
                            </m:e>
                          </m:d>
                        </m:e>
                      </m:nary>
                    </m:oMath>
                  </m:oMathPara>
                </a14:m>
                <a:endParaRPr lang="zh-CN" altLang="en-US" sz="2000" dirty="0"/>
              </a:p>
              <a:p>
                <a:endParaRPr lang="zh-CN" altLang="en-US" sz="2000" dirty="0"/>
              </a:p>
            </p:txBody>
          </p:sp>
        </mc:Choice>
        <mc:Fallback xmlns="">
          <p:sp>
            <p:nvSpPr>
              <p:cNvPr id="3" name="文本框 2">
                <a:extLst>
                  <a:ext uri="{FF2B5EF4-FFF2-40B4-BE49-F238E27FC236}">
                    <a16:creationId xmlns:a16="http://schemas.microsoft.com/office/drawing/2014/main" id="{619097D8-982B-4075-B161-1002487324DC}"/>
                  </a:ext>
                </a:extLst>
              </p:cNvPr>
              <p:cNvSpPr txBox="1">
                <a:spLocks noRot="1" noChangeAspect="1" noMove="1" noResize="1" noEditPoints="1" noAdjustHandles="1" noChangeArrowheads="1" noChangeShapeType="1" noTextEdit="1"/>
              </p:cNvSpPr>
              <p:nvPr/>
            </p:nvSpPr>
            <p:spPr>
              <a:xfrm>
                <a:off x="980978" y="4879045"/>
                <a:ext cx="6213850" cy="1171796"/>
              </a:xfrm>
              <a:prstGeom prst="rect">
                <a:avLst/>
              </a:prstGeom>
              <a:blipFill>
                <a:blip r:embed="rId5"/>
                <a:stretch>
                  <a:fillRect/>
                </a:stretch>
              </a:blipFill>
            </p:spPr>
            <p:txBody>
              <a:bodyPr/>
              <a:lstStyle/>
              <a:p>
                <a:r>
                  <a:rPr lang="zh-CN" altLang="en-US">
                    <a:noFill/>
                  </a:rPr>
                  <a:t> </a:t>
                </a:r>
              </a:p>
            </p:txBody>
          </p:sp>
        </mc:Fallback>
      </mc:AlternateContent>
      <p:sp>
        <p:nvSpPr>
          <p:cNvPr id="5" name="箭头: 下 4">
            <a:extLst>
              <a:ext uri="{FF2B5EF4-FFF2-40B4-BE49-F238E27FC236}">
                <a16:creationId xmlns:a16="http://schemas.microsoft.com/office/drawing/2014/main" id="{96C83E95-726E-45EB-B6DE-2FD096AC1787}"/>
              </a:ext>
            </a:extLst>
          </p:cNvPr>
          <p:cNvSpPr/>
          <p:nvPr/>
        </p:nvSpPr>
        <p:spPr>
          <a:xfrm>
            <a:off x="3919924" y="4698970"/>
            <a:ext cx="249555" cy="380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CCCEB93C-AB6B-4921-8780-C9DAC6ABC052}"/>
                  </a:ext>
                </a:extLst>
              </p:cNvPr>
              <p:cNvSpPr txBox="1"/>
              <p:nvPr/>
            </p:nvSpPr>
            <p:spPr>
              <a:xfrm>
                <a:off x="158546" y="5790810"/>
                <a:ext cx="8526998"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可以直观地理解，如果拟合函数中</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𝑖</m:t>
                        </m:r>
                      </m:sub>
                    </m:sSub>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𝑖</m:t>
                    </m:r>
                    <m:r>
                      <a:rPr lang="en-US" altLang="zh-CN" sz="2000">
                        <a:latin typeface="Cambria Math" panose="02040503050406030204" pitchFamily="18" charset="0"/>
                        <a:ea typeface="微软雅黑" panose="020B0503020204020204" pitchFamily="34" charset="-122"/>
                      </a:rPr>
                      <m:t>∈</m:t>
                    </m:r>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a:latin typeface="Cambria Math" panose="02040503050406030204" pitchFamily="18" charset="0"/>
                            <a:ea typeface="微软雅黑" panose="020B0503020204020204" pitchFamily="34" charset="-122"/>
                          </a:rPr>
                          <m:t>1,2,3,4</m:t>
                        </m:r>
                      </m:e>
                    </m:d>
                  </m:oMath>
                </a14:m>
                <a:r>
                  <a:rPr lang="zh-CN" altLang="en-US" sz="2000" dirty="0">
                    <a:latin typeface="微软雅黑" panose="020B0503020204020204" pitchFamily="34" charset="-122"/>
                    <a:ea typeface="微软雅黑" panose="020B0503020204020204" pitchFamily="34" charset="-122"/>
                  </a:rPr>
                  <a:t> 前的系数为无穷大，那么</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a:latin typeface="Cambria Math" panose="02040503050406030204" pitchFamily="18" charset="0"/>
                            <a:ea typeface="微软雅黑" panose="020B0503020204020204" pitchFamily="34" charset="-122"/>
                          </a:rPr>
                          <m:t>𝜃</m:t>
                        </m:r>
                      </m:e>
                      <m:sub>
                        <m:r>
                          <a:rPr lang="en-US" altLang="zh-CN" sz="2000">
                            <a:latin typeface="Cambria Math" panose="02040503050406030204" pitchFamily="18" charset="0"/>
                            <a:ea typeface="微软雅黑" panose="020B0503020204020204" pitchFamily="34" charset="-122"/>
                          </a:rPr>
                          <m:t>𝑖</m:t>
                        </m:r>
                      </m:sub>
                    </m:sSub>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𝑖</m:t>
                    </m:r>
                    <m:r>
                      <a:rPr lang="en-US" altLang="zh-CN" sz="2000">
                        <a:latin typeface="Cambria Math" panose="02040503050406030204" pitchFamily="18" charset="0"/>
                        <a:ea typeface="微软雅黑" panose="020B0503020204020204" pitchFamily="34" charset="-122"/>
                      </a:rPr>
                      <m:t>∈</m:t>
                    </m:r>
                    <m:d>
                      <m:dPr>
                        <m:begChr m:val="{"/>
                        <m:endChr m:val="}"/>
                        <m:ctrlPr>
                          <a:rPr lang="en-US" altLang="zh-CN" sz="2000" i="1">
                            <a:latin typeface="Cambria Math" panose="02040503050406030204" pitchFamily="18" charset="0"/>
                            <a:ea typeface="微软雅黑" panose="020B0503020204020204" pitchFamily="34" charset="-122"/>
                          </a:rPr>
                        </m:ctrlPr>
                      </m:dPr>
                      <m:e>
                        <m:r>
                          <a:rPr lang="en-US" altLang="zh-CN" sz="2000">
                            <a:latin typeface="Cambria Math" panose="02040503050406030204" pitchFamily="18" charset="0"/>
                            <a:ea typeface="微软雅黑" panose="020B0503020204020204" pitchFamily="34" charset="-122"/>
                          </a:rPr>
                          <m:t>1,2,3,4</m:t>
                        </m:r>
                      </m:e>
                    </m:d>
                  </m:oMath>
                </a14:m>
                <a:r>
                  <a:rPr lang="zh-CN" altLang="en-US" sz="2000" dirty="0">
                    <a:latin typeface="微软雅黑" panose="020B0503020204020204" pitchFamily="34" charset="-122"/>
                    <a:ea typeface="微软雅黑" panose="020B0503020204020204" pitchFamily="34" charset="-122"/>
                  </a:rPr>
                  <a:t> 将</a:t>
                </a:r>
                <a:r>
                  <a:rPr lang="zh-CN" altLang="en-US" sz="2000" dirty="0">
                    <a:solidFill>
                      <a:srgbClr val="C00000"/>
                    </a:solidFill>
                    <a:latin typeface="微软雅黑" panose="020B0503020204020204" pitchFamily="34" charset="-122"/>
                    <a:ea typeface="微软雅黑" panose="020B0503020204020204" pitchFamily="34" charset="-122"/>
                  </a:rPr>
                  <a:t>趋于</a:t>
                </a:r>
                <a:r>
                  <a:rPr lang="en-US" altLang="zh-CN" sz="2000" dirty="0">
                    <a:solidFill>
                      <a:srgbClr val="C00000"/>
                    </a:solidFill>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，也就是说，此时，</a:t>
                </a:r>
                <a:r>
                  <a:rPr lang="en-US" altLang="zh-CN" sz="2000" dirty="0"/>
                  <a:t>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oMath>
                </a14:m>
                <a:r>
                  <a:rPr lang="zh-CN" altLang="en-US" sz="2000" dirty="0">
                    <a:latin typeface="微软雅黑" panose="020B0503020204020204" pitchFamily="34" charset="-122"/>
                    <a:ea typeface="微软雅黑" panose="020B0503020204020204" pitchFamily="34" charset="-122"/>
                  </a:rPr>
                  <a:t>，这是最简化的模型</a:t>
                </a:r>
              </a:p>
            </p:txBody>
          </p:sp>
        </mc:Choice>
        <mc:Fallback xmlns="">
          <p:sp>
            <p:nvSpPr>
              <p:cNvPr id="39" name="文本框 38">
                <a:extLst>
                  <a:ext uri="{FF2B5EF4-FFF2-40B4-BE49-F238E27FC236}">
                    <a16:creationId xmlns:a16="http://schemas.microsoft.com/office/drawing/2014/main" id="{CCCEB93C-AB6B-4921-8780-C9DAC6ABC052}"/>
                  </a:ext>
                </a:extLst>
              </p:cNvPr>
              <p:cNvSpPr txBox="1">
                <a:spLocks noRot="1" noChangeAspect="1" noMove="1" noResize="1" noEditPoints="1" noAdjustHandles="1" noChangeArrowheads="1" noChangeShapeType="1" noTextEdit="1"/>
              </p:cNvSpPr>
              <p:nvPr/>
            </p:nvSpPr>
            <p:spPr>
              <a:xfrm>
                <a:off x="158546" y="5790810"/>
                <a:ext cx="8526998" cy="707886"/>
              </a:xfrm>
              <a:prstGeom prst="rect">
                <a:avLst/>
              </a:prstGeom>
              <a:blipFill>
                <a:blip r:embed="rId6"/>
                <a:stretch>
                  <a:fillRect l="-715" t="-5172"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433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46</a:t>
            </a:fld>
            <a:endParaRPr lang="en-US" altLang="zh-CN"/>
          </a:p>
        </p:txBody>
      </p:sp>
      <p:sp>
        <p:nvSpPr>
          <p:cNvPr id="7" name="页脚占位符 2">
            <a:extLst>
              <a:ext uri="{FF2B5EF4-FFF2-40B4-BE49-F238E27FC236}">
                <a16:creationId xmlns:a16="http://schemas.microsoft.com/office/drawing/2014/main" id="{70FF8A37-8AF8-4203-8437-1A5CCA96C923}"/>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B7AD6C23-1302-4CFB-B1EB-DCB255E62D8B}"/>
              </a:ext>
            </a:extLst>
          </p:cNvPr>
          <p:cNvSpPr>
            <a:spLocks noGrp="1"/>
          </p:cNvSpPr>
          <p:nvPr>
            <p:ph type="title"/>
          </p:nvPr>
        </p:nvSpPr>
        <p:spPr>
          <a:xfrm>
            <a:off x="158546" y="42379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p>
        </p:txBody>
      </p:sp>
      <p:sp>
        <p:nvSpPr>
          <p:cNvPr id="74" name="文本框 73">
            <a:extLst>
              <a:ext uri="{FF2B5EF4-FFF2-40B4-BE49-F238E27FC236}">
                <a16:creationId xmlns:a16="http://schemas.microsoft.com/office/drawing/2014/main" id="{1A535310-27B6-434B-8038-C4532649DEF1}"/>
              </a:ext>
            </a:extLst>
          </p:cNvPr>
          <p:cNvSpPr txBox="1"/>
          <p:nvPr/>
        </p:nvSpPr>
        <p:spPr>
          <a:xfrm>
            <a:off x="38322" y="1113747"/>
            <a:ext cx="8478076"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倘若我们</a:t>
            </a:r>
            <a:r>
              <a:rPr lang="zh-CN" altLang="en-US" sz="2000" dirty="0">
                <a:solidFill>
                  <a:srgbClr val="C00000"/>
                </a:solidFill>
                <a:latin typeface="微软雅黑" panose="020B0503020204020204" pitchFamily="34" charset="-122"/>
                <a:ea typeface="微软雅黑" panose="020B0503020204020204" pitchFamily="34" charset="-122"/>
              </a:rPr>
              <a:t>不知道何种拟合形式更好？</a:t>
            </a:r>
            <a:r>
              <a:rPr lang="zh-CN" altLang="en-US" sz="2000" dirty="0">
                <a:latin typeface="微软雅黑" panose="020B0503020204020204" pitchFamily="34" charset="-122"/>
                <a:ea typeface="微软雅黑" panose="020B0503020204020204" pitchFamily="34" charset="-122"/>
              </a:rPr>
              <a:t>我们该如何对过拟合进行修正呢？</a:t>
            </a:r>
          </a:p>
        </p:txBody>
      </p:sp>
      <p:grpSp>
        <p:nvGrpSpPr>
          <p:cNvPr id="4" name="组合 3">
            <a:extLst>
              <a:ext uri="{FF2B5EF4-FFF2-40B4-BE49-F238E27FC236}">
                <a16:creationId xmlns:a16="http://schemas.microsoft.com/office/drawing/2014/main" id="{6B0E5468-2415-4CF0-A29F-20B99759155F}"/>
              </a:ext>
            </a:extLst>
          </p:cNvPr>
          <p:cNvGrpSpPr/>
          <p:nvPr/>
        </p:nvGrpSpPr>
        <p:grpSpPr>
          <a:xfrm>
            <a:off x="270560" y="1814482"/>
            <a:ext cx="2787600" cy="2546406"/>
            <a:chOff x="926691" y="1765465"/>
            <a:chExt cx="2787600" cy="2546406"/>
          </a:xfrm>
        </p:grpSpPr>
        <p:cxnSp>
          <p:nvCxnSpPr>
            <p:cNvPr id="75" name="直接箭头连接符 74">
              <a:extLst>
                <a:ext uri="{FF2B5EF4-FFF2-40B4-BE49-F238E27FC236}">
                  <a16:creationId xmlns:a16="http://schemas.microsoft.com/office/drawing/2014/main" id="{EB06D6E3-3280-4B47-9279-F958EE4816AC}"/>
                </a:ext>
              </a:extLst>
            </p:cNvPr>
            <p:cNvCxnSpPr/>
            <p:nvPr/>
          </p:nvCxnSpPr>
          <p:spPr>
            <a:xfrm flipV="1">
              <a:off x="1311336" y="1941399"/>
              <a:ext cx="0" cy="1822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5C9952EF-CD66-4803-AED4-283DF9051420}"/>
                </a:ext>
              </a:extLst>
            </p:cNvPr>
            <p:cNvCxnSpPr>
              <a:cxnSpLocks/>
            </p:cNvCxnSpPr>
            <p:nvPr/>
          </p:nvCxnSpPr>
          <p:spPr>
            <a:xfrm flipV="1">
              <a:off x="1311336" y="3763835"/>
              <a:ext cx="23623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77" name="组合 76">
              <a:extLst>
                <a:ext uri="{FF2B5EF4-FFF2-40B4-BE49-F238E27FC236}">
                  <a16:creationId xmlns:a16="http://schemas.microsoft.com/office/drawing/2014/main" id="{9D5F8255-61DF-4F21-BECB-37247FEB6E1A}"/>
                </a:ext>
              </a:extLst>
            </p:cNvPr>
            <p:cNvGrpSpPr/>
            <p:nvPr/>
          </p:nvGrpSpPr>
          <p:grpSpPr>
            <a:xfrm>
              <a:off x="1525633" y="3414400"/>
              <a:ext cx="86402" cy="94608"/>
              <a:chOff x="6341533" y="2315633"/>
              <a:chExt cx="108000" cy="108000"/>
            </a:xfrm>
          </p:grpSpPr>
          <p:cxnSp>
            <p:nvCxnSpPr>
              <p:cNvPr id="78" name="直接连接符 77">
                <a:extLst>
                  <a:ext uri="{FF2B5EF4-FFF2-40B4-BE49-F238E27FC236}">
                    <a16:creationId xmlns:a16="http://schemas.microsoft.com/office/drawing/2014/main" id="{E2D88F23-E19E-4F90-898D-4B7A5C2ABC6C}"/>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16CFD54-39B2-4022-B31B-2968BA9B2D0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3AB967C2-C8C8-49CC-84A6-2BE512C6529E}"/>
                </a:ext>
              </a:extLst>
            </p:cNvPr>
            <p:cNvGrpSpPr/>
            <p:nvPr/>
          </p:nvGrpSpPr>
          <p:grpSpPr>
            <a:xfrm>
              <a:off x="1684304" y="2965498"/>
              <a:ext cx="86402" cy="94608"/>
              <a:chOff x="6341533" y="2315633"/>
              <a:chExt cx="108000" cy="108000"/>
            </a:xfrm>
          </p:grpSpPr>
          <p:cxnSp>
            <p:nvCxnSpPr>
              <p:cNvPr id="81" name="直接连接符 80">
                <a:extLst>
                  <a:ext uri="{FF2B5EF4-FFF2-40B4-BE49-F238E27FC236}">
                    <a16:creationId xmlns:a16="http://schemas.microsoft.com/office/drawing/2014/main" id="{5F81AE63-B3AD-4CFC-A7DE-F72BD1161308}"/>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D707056-B2BA-4519-ABDB-BEEEDF7C2060}"/>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D9999522-23E2-473B-8C78-94DC5E161A3D}"/>
                </a:ext>
              </a:extLst>
            </p:cNvPr>
            <p:cNvGrpSpPr/>
            <p:nvPr/>
          </p:nvGrpSpPr>
          <p:grpSpPr>
            <a:xfrm>
              <a:off x="2087833" y="2711765"/>
              <a:ext cx="86402" cy="94608"/>
              <a:chOff x="6341533" y="2315633"/>
              <a:chExt cx="108000" cy="108000"/>
            </a:xfrm>
          </p:grpSpPr>
          <p:cxnSp>
            <p:nvCxnSpPr>
              <p:cNvPr id="84" name="直接连接符 83">
                <a:extLst>
                  <a:ext uri="{FF2B5EF4-FFF2-40B4-BE49-F238E27FC236}">
                    <a16:creationId xmlns:a16="http://schemas.microsoft.com/office/drawing/2014/main" id="{5E302B79-EB24-42C1-8BF6-9F95F3287500}"/>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5F595B2-42C4-4580-9F2E-1B106202B2C5}"/>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CEFA038E-E3BC-4330-B1CC-780F63751183}"/>
                </a:ext>
              </a:extLst>
            </p:cNvPr>
            <p:cNvGrpSpPr/>
            <p:nvPr/>
          </p:nvGrpSpPr>
          <p:grpSpPr>
            <a:xfrm>
              <a:off x="2230075" y="2240861"/>
              <a:ext cx="86402" cy="94608"/>
              <a:chOff x="6341533" y="2315633"/>
              <a:chExt cx="108000" cy="108000"/>
            </a:xfrm>
          </p:grpSpPr>
          <p:cxnSp>
            <p:nvCxnSpPr>
              <p:cNvPr id="87" name="直接连接符 86">
                <a:extLst>
                  <a:ext uri="{FF2B5EF4-FFF2-40B4-BE49-F238E27FC236}">
                    <a16:creationId xmlns:a16="http://schemas.microsoft.com/office/drawing/2014/main" id="{7016B40F-415D-4234-83FC-0DDBD62EAF27}"/>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3F66821-74CA-49D7-B5F8-945B263099C6}"/>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C6D2756-AF5F-41CD-8A6C-F489BA0566A2}"/>
                </a:ext>
              </a:extLst>
            </p:cNvPr>
            <p:cNvGrpSpPr/>
            <p:nvPr/>
          </p:nvGrpSpPr>
          <p:grpSpPr>
            <a:xfrm>
              <a:off x="2673761" y="2335468"/>
              <a:ext cx="86402" cy="94608"/>
              <a:chOff x="6341533" y="2315633"/>
              <a:chExt cx="108000" cy="108000"/>
            </a:xfrm>
          </p:grpSpPr>
          <p:cxnSp>
            <p:nvCxnSpPr>
              <p:cNvPr id="90" name="直接连接符 89">
                <a:extLst>
                  <a:ext uri="{FF2B5EF4-FFF2-40B4-BE49-F238E27FC236}">
                    <a16:creationId xmlns:a16="http://schemas.microsoft.com/office/drawing/2014/main" id="{B096CCAB-C6B5-4FC3-A2B5-1BF78D58B662}"/>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EC91D75-F3A7-4E39-8694-6BE6CDF56863}"/>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D353D14F-309D-4F3A-821C-3F3EDE53C226}"/>
                </a:ext>
              </a:extLst>
            </p:cNvPr>
            <p:cNvGrpSpPr/>
            <p:nvPr/>
          </p:nvGrpSpPr>
          <p:grpSpPr>
            <a:xfrm>
              <a:off x="3039508" y="2571429"/>
              <a:ext cx="86402" cy="94608"/>
              <a:chOff x="6341533" y="2315633"/>
              <a:chExt cx="108000" cy="108000"/>
            </a:xfrm>
          </p:grpSpPr>
          <p:cxnSp>
            <p:nvCxnSpPr>
              <p:cNvPr id="93" name="直接连接符 92">
                <a:extLst>
                  <a:ext uri="{FF2B5EF4-FFF2-40B4-BE49-F238E27FC236}">
                    <a16:creationId xmlns:a16="http://schemas.microsoft.com/office/drawing/2014/main" id="{11267FCB-DF66-4197-83EF-8038F5F8D2D1}"/>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6C9D6D3-3B39-4DC6-8894-BB25E616E7CD}"/>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3888FC6C-9E14-408B-A3FC-4871E0EE5332}"/>
                </a:ext>
              </a:extLst>
            </p:cNvPr>
            <p:cNvGrpSpPr/>
            <p:nvPr/>
          </p:nvGrpSpPr>
          <p:grpSpPr>
            <a:xfrm>
              <a:off x="3340928" y="2664461"/>
              <a:ext cx="86402" cy="94608"/>
              <a:chOff x="6341533" y="2315633"/>
              <a:chExt cx="108000" cy="108000"/>
            </a:xfrm>
          </p:grpSpPr>
          <p:cxnSp>
            <p:nvCxnSpPr>
              <p:cNvPr id="96" name="直接连接符 95">
                <a:extLst>
                  <a:ext uri="{FF2B5EF4-FFF2-40B4-BE49-F238E27FC236}">
                    <a16:creationId xmlns:a16="http://schemas.microsoft.com/office/drawing/2014/main" id="{C55F83BA-4094-4034-9A08-64EC80E5769E}"/>
                  </a:ext>
                </a:extLst>
              </p:cNvPr>
              <p:cNvCxnSpPr/>
              <p:nvPr/>
            </p:nvCxnSpPr>
            <p:spPr>
              <a:xfrm flipH="1">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7761BA-CE38-416B-BC4F-71531FCF7ECB}"/>
                  </a:ext>
                </a:extLst>
              </p:cNvPr>
              <p:cNvCxnSpPr>
                <a:cxnSpLocks/>
              </p:cNvCxnSpPr>
              <p:nvPr/>
            </p:nvCxnSpPr>
            <p:spPr>
              <a:xfrm>
                <a:off x="6341533" y="2315633"/>
                <a:ext cx="10800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8" name="任意多边形: 形状 97">
              <a:extLst>
                <a:ext uri="{FF2B5EF4-FFF2-40B4-BE49-F238E27FC236}">
                  <a16:creationId xmlns:a16="http://schemas.microsoft.com/office/drawing/2014/main" id="{6AFDD65B-ED37-4917-A549-F98D13449A96}"/>
                </a:ext>
              </a:extLst>
            </p:cNvPr>
            <p:cNvSpPr/>
            <p:nvPr/>
          </p:nvSpPr>
          <p:spPr>
            <a:xfrm>
              <a:off x="1567140" y="1979248"/>
              <a:ext cx="2011726" cy="1507467"/>
            </a:xfrm>
            <a:custGeom>
              <a:avLst/>
              <a:gdLst>
                <a:gd name="connsiteX0" fmla="*/ 0 w 2514600"/>
                <a:gd name="connsiteY0" fmla="*/ 1720858 h 1720858"/>
                <a:gd name="connsiteX1" fmla="*/ 419100 w 2514600"/>
                <a:gd name="connsiteY1" fmla="*/ 533408 h 1720858"/>
                <a:gd name="connsiteX2" fmla="*/ 793750 w 2514600"/>
                <a:gd name="connsiteY2" fmla="*/ 1022358 h 1720858"/>
                <a:gd name="connsiteX3" fmla="*/ 895350 w 2514600"/>
                <a:gd name="connsiteY3" fmla="*/ 8 h 1720858"/>
                <a:gd name="connsiteX4" fmla="*/ 1746250 w 2514600"/>
                <a:gd name="connsiteY4" fmla="*/ 1041408 h 1720858"/>
                <a:gd name="connsiteX5" fmla="*/ 2019300 w 2514600"/>
                <a:gd name="connsiteY5" fmla="*/ 419108 h 1720858"/>
                <a:gd name="connsiteX6" fmla="*/ 2514600 w 2514600"/>
                <a:gd name="connsiteY6" fmla="*/ 1409708 h 172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600" h="1720858">
                  <a:moveTo>
                    <a:pt x="0" y="1720858"/>
                  </a:moveTo>
                  <a:cubicBezTo>
                    <a:pt x="143404" y="1185341"/>
                    <a:pt x="286808" y="649825"/>
                    <a:pt x="419100" y="533408"/>
                  </a:cubicBezTo>
                  <a:cubicBezTo>
                    <a:pt x="551392" y="416991"/>
                    <a:pt x="714375" y="1111258"/>
                    <a:pt x="793750" y="1022358"/>
                  </a:cubicBezTo>
                  <a:cubicBezTo>
                    <a:pt x="873125" y="933458"/>
                    <a:pt x="736600" y="-3167"/>
                    <a:pt x="895350" y="8"/>
                  </a:cubicBezTo>
                  <a:cubicBezTo>
                    <a:pt x="1054100" y="3183"/>
                    <a:pt x="1558925" y="971558"/>
                    <a:pt x="1746250" y="1041408"/>
                  </a:cubicBezTo>
                  <a:cubicBezTo>
                    <a:pt x="1933575" y="1111258"/>
                    <a:pt x="1891242" y="357725"/>
                    <a:pt x="2019300" y="419108"/>
                  </a:cubicBezTo>
                  <a:cubicBezTo>
                    <a:pt x="2147358" y="480491"/>
                    <a:pt x="2405592" y="1022358"/>
                    <a:pt x="2514600" y="1409708"/>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CED9D131-37AB-4FF1-BC39-98DE2A9AEC8A}"/>
                </a:ext>
              </a:extLst>
            </p:cNvPr>
            <p:cNvSpPr txBox="1"/>
            <p:nvPr/>
          </p:nvSpPr>
          <p:spPr>
            <a:xfrm>
              <a:off x="3443442" y="3907454"/>
              <a:ext cx="270849"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2400" b="1" i="1"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9E81F4DC-3FCF-48DA-A2B7-9D30C0AA408A}"/>
                </a:ext>
              </a:extLst>
            </p:cNvPr>
            <p:cNvSpPr txBox="1"/>
            <p:nvPr/>
          </p:nvSpPr>
          <p:spPr>
            <a:xfrm>
              <a:off x="926691" y="1765465"/>
              <a:ext cx="256743" cy="404417"/>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2400" b="1" i="1" dirty="0">
                <a:latin typeface="Times New Roman" panose="02020603050405020304" pitchFamily="18" charset="0"/>
                <a:cs typeface="Times New Roman" panose="02020603050405020304" pitchFamily="18" charset="0"/>
              </a:endParaRPr>
            </a:p>
          </p:txBody>
        </p:sp>
      </p:grpSp>
      <p:sp>
        <p:nvSpPr>
          <p:cNvPr id="6" name="文本框 5">
            <a:extLst>
              <a:ext uri="{FF2B5EF4-FFF2-40B4-BE49-F238E27FC236}">
                <a16:creationId xmlns:a16="http://schemas.microsoft.com/office/drawing/2014/main" id="{5C44E67A-9842-479D-98C6-0EBA559AB567}"/>
              </a:ext>
            </a:extLst>
          </p:cNvPr>
          <p:cNvSpPr txBox="1"/>
          <p:nvPr/>
        </p:nvSpPr>
        <p:spPr>
          <a:xfrm>
            <a:off x="158546" y="4380234"/>
            <a:ext cx="8526998"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这种在损失函数基础上添加</a:t>
            </a:r>
            <a:r>
              <a:rPr lang="zh-CN" altLang="en-US" sz="2000" dirty="0">
                <a:solidFill>
                  <a:srgbClr val="C00000"/>
                </a:solidFill>
                <a:latin typeface="微软雅黑" panose="020B0503020204020204" pitchFamily="34" charset="-122"/>
                <a:ea typeface="微软雅黑" panose="020B0503020204020204" pitchFamily="34" charset="-122"/>
              </a:rPr>
              <a:t>系数绝对值之和</a:t>
            </a:r>
            <a:r>
              <a:rPr lang="zh-CN" altLang="en-US" sz="2000" dirty="0">
                <a:latin typeface="微软雅黑" panose="020B0503020204020204" pitchFamily="34" charset="-122"/>
                <a:ea typeface="微软雅黑" panose="020B0503020204020204" pitchFamily="34" charset="-122"/>
              </a:rPr>
              <a:t>以减轻模型训练过拟合的处理方法叫做</a:t>
            </a:r>
            <a:r>
              <a:rPr lang="en-US" altLang="zh-CN" sz="2000" dirty="0">
                <a:solidFill>
                  <a:srgbClr val="C00000"/>
                </a:solidFill>
                <a:latin typeface="微软雅黑" panose="020B0503020204020204" pitchFamily="34" charset="-122"/>
                <a:ea typeface="微软雅黑" panose="020B0503020204020204" pitchFamily="34" charset="-122"/>
              </a:rPr>
              <a:t>L1</a:t>
            </a:r>
            <a:r>
              <a:rPr lang="zh-CN" altLang="en-US" sz="2000" dirty="0">
                <a:solidFill>
                  <a:srgbClr val="C00000"/>
                </a:solidFill>
                <a:latin typeface="微软雅黑" panose="020B0503020204020204" pitchFamily="34" charset="-122"/>
                <a:ea typeface="微软雅黑" panose="020B0503020204020204" pitchFamily="34" charset="-122"/>
              </a:rPr>
              <a:t>正则化</a:t>
            </a:r>
            <a:r>
              <a:rPr lang="zh-CN" altLang="en-US" sz="2000" dirty="0">
                <a:latin typeface="微软雅黑" panose="020B0503020204020204" pitchFamily="34" charset="-122"/>
                <a:ea typeface="微软雅黑" panose="020B0503020204020204" pitchFamily="34" charset="-122"/>
              </a:rPr>
              <a:t>，除了</a:t>
            </a:r>
            <a:r>
              <a:rPr lang="en-US" altLang="zh-CN" sz="2000" dirty="0">
                <a:latin typeface="微软雅黑" panose="020B0503020204020204" pitchFamily="34" charset="-122"/>
                <a:ea typeface="微软雅黑" panose="020B0503020204020204" pitchFamily="34" charset="-122"/>
              </a:rPr>
              <a:t>L1</a:t>
            </a:r>
            <a:r>
              <a:rPr lang="zh-CN" altLang="en-US" sz="2000" dirty="0">
                <a:latin typeface="微软雅黑" panose="020B0503020204020204" pitchFamily="34" charset="-122"/>
                <a:ea typeface="微软雅黑" panose="020B0503020204020204" pitchFamily="34" charset="-122"/>
              </a:rPr>
              <a:t>正则化处理，还有一种常见的处理思路，</a:t>
            </a:r>
            <a:r>
              <a:rPr lang="zh-CN" altLang="en-US" sz="2000" dirty="0">
                <a:solidFill>
                  <a:srgbClr val="C00000"/>
                </a:solidFill>
                <a:latin typeface="微软雅黑" panose="020B0503020204020204" pitchFamily="34" charset="-122"/>
                <a:ea typeface="微软雅黑" panose="020B0503020204020204" pitchFamily="34" charset="-122"/>
              </a:rPr>
              <a:t>即增添为系数平方和，</a:t>
            </a:r>
            <a:r>
              <a:rPr lang="zh-CN" altLang="en-US" sz="2000" dirty="0">
                <a:latin typeface="微软雅黑" panose="020B0503020204020204" pitchFamily="34" charset="-122"/>
                <a:ea typeface="微软雅黑" panose="020B0503020204020204" pitchFamily="34" charset="-122"/>
              </a:rPr>
              <a:t>这种处理方法叫做</a:t>
            </a:r>
            <a:r>
              <a:rPr lang="en-US" altLang="zh-CN" sz="2000" dirty="0">
                <a:solidFill>
                  <a:srgbClr val="C00000"/>
                </a:solidFill>
                <a:latin typeface="微软雅黑" panose="020B0503020204020204" pitchFamily="34" charset="-122"/>
                <a:ea typeface="微软雅黑" panose="020B0503020204020204" pitchFamily="34" charset="-122"/>
              </a:rPr>
              <a:t>L2</a:t>
            </a:r>
            <a:r>
              <a:rPr lang="zh-CN" altLang="en-US" sz="2000" dirty="0">
                <a:solidFill>
                  <a:srgbClr val="C00000"/>
                </a:solidFill>
                <a:latin typeface="微软雅黑" panose="020B0503020204020204" pitchFamily="34" charset="-122"/>
                <a:ea typeface="微软雅黑" panose="020B0503020204020204" pitchFamily="34" charset="-122"/>
              </a:rPr>
              <a:t>正则化</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9097D8-982B-4075-B161-1002487324DC}"/>
                  </a:ext>
                </a:extLst>
              </p:cNvPr>
              <p:cNvSpPr txBox="1"/>
              <p:nvPr/>
            </p:nvSpPr>
            <p:spPr>
              <a:xfrm>
                <a:off x="3058160" y="2523225"/>
                <a:ext cx="6100353"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d>
                            <m:dPr>
                              <m:begChr m:val="|"/>
                              <m:endChr m:val="|"/>
                              <m:ctrlPr>
                                <a:rPr lang="en-US" altLang="zh-CN" sz="2000" b="0" i="1" smtClean="0">
                                  <a:solidFill>
                                    <a:srgbClr val="C00000"/>
                                  </a:solidFill>
                                  <a:latin typeface="Cambria Math" panose="02040503050406030204" pitchFamily="18" charset="0"/>
                                </a:rPr>
                              </m:ctrlPr>
                            </m:dPr>
                            <m:e>
                              <m:sSub>
                                <m:sSubPr>
                                  <m:ctrlPr>
                                    <a:rPr lang="en-US" altLang="zh-CN" sz="2000" b="0" i="1" smtClean="0">
                                      <a:solidFill>
                                        <a:srgbClr val="C00000"/>
                                      </a:solidFill>
                                      <a:latin typeface="Cambria Math" panose="02040503050406030204" pitchFamily="18" charset="0"/>
                                    </a:rPr>
                                  </m:ctrlPr>
                                </m:sSubPr>
                                <m:e>
                                  <m:r>
                                    <a:rPr lang="zh-CN" altLang="en-US" sz="2000" b="0" i="1" smtClean="0">
                                      <a:solidFill>
                                        <a:srgbClr val="C00000"/>
                                      </a:solidFill>
                                      <a:latin typeface="Cambria Math" panose="02040503050406030204" pitchFamily="18" charset="0"/>
                                    </a:rPr>
                                    <m:t>𝜃</m:t>
                                  </m:r>
                                </m:e>
                                <m:sub>
                                  <m:r>
                                    <a:rPr lang="en-US" altLang="zh-CN" sz="2000" b="0" i="1" smtClean="0">
                                      <a:solidFill>
                                        <a:srgbClr val="C00000"/>
                                      </a:solidFill>
                                      <a:latin typeface="Cambria Math" panose="02040503050406030204" pitchFamily="18" charset="0"/>
                                    </a:rPr>
                                    <m:t>𝑖</m:t>
                                  </m:r>
                                </m:sub>
                              </m:sSub>
                            </m:e>
                          </m:d>
                        </m:e>
                      </m:nary>
                    </m:oMath>
                  </m:oMathPara>
                </a14:m>
                <a:endParaRPr lang="zh-CN" altLang="en-US" sz="2000" dirty="0"/>
              </a:p>
              <a:p>
                <a:endParaRPr lang="zh-CN" altLang="en-US" sz="2000" dirty="0"/>
              </a:p>
            </p:txBody>
          </p:sp>
        </mc:Choice>
        <mc:Fallback xmlns="">
          <p:sp>
            <p:nvSpPr>
              <p:cNvPr id="3" name="文本框 2">
                <a:extLst>
                  <a:ext uri="{FF2B5EF4-FFF2-40B4-BE49-F238E27FC236}">
                    <a16:creationId xmlns:a16="http://schemas.microsoft.com/office/drawing/2014/main" id="{619097D8-982B-4075-B161-1002487324DC}"/>
                  </a:ext>
                </a:extLst>
              </p:cNvPr>
              <p:cNvSpPr txBox="1">
                <a:spLocks noRot="1" noChangeAspect="1" noMove="1" noResize="1" noEditPoints="1" noAdjustHandles="1" noChangeArrowheads="1" noChangeShapeType="1" noTextEdit="1"/>
              </p:cNvSpPr>
              <p:nvPr/>
            </p:nvSpPr>
            <p:spPr>
              <a:xfrm>
                <a:off x="3058160" y="2523225"/>
                <a:ext cx="6100353" cy="11717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47270CA-B636-42CE-A7A3-CFF5E124A938}"/>
                  </a:ext>
                </a:extLst>
              </p:cNvPr>
              <p:cNvSpPr txBox="1"/>
              <p:nvPr/>
            </p:nvSpPr>
            <p:spPr>
              <a:xfrm>
                <a:off x="1371868" y="5270458"/>
                <a:ext cx="6100353" cy="11717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𝑥</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2</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3</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3</m:t>
                          </m:r>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4</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4</m:t>
                          </m:r>
                        </m:sup>
                      </m:sSup>
                      <m:r>
                        <a:rPr lang="en-US" altLang="zh-CN" sz="2000" b="0" i="1" smtClean="0">
                          <a:latin typeface="Cambria Math" panose="02040503050406030204" pitchFamily="18" charset="0"/>
                        </a:rPr>
                        <m:t>+</m:t>
                      </m:r>
                      <m:nary>
                        <m:naryPr>
                          <m:chr m:val="∑"/>
                          <m:ctrlPr>
                            <a:rPr lang="en-US" altLang="zh-CN" sz="2000" b="0" i="1" smtClean="0">
                              <a:solidFill>
                                <a:srgbClr val="C00000"/>
                              </a:solidFill>
                              <a:latin typeface="Cambria Math" panose="02040503050406030204" pitchFamily="18" charset="0"/>
                            </a:rPr>
                          </m:ctrlPr>
                        </m:naryPr>
                        <m:sub>
                          <m:r>
                            <m:rPr>
                              <m:brk m:alnAt="23"/>
                            </m:rP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4</m:t>
                          </m:r>
                        </m:sup>
                        <m:e>
                          <m:r>
                            <a:rPr lang="zh-CN" altLang="en-US" sz="2000" b="0" i="1" smtClean="0">
                              <a:solidFill>
                                <a:srgbClr val="C00000"/>
                              </a:solidFill>
                              <a:latin typeface="Cambria Math" panose="02040503050406030204" pitchFamily="18" charset="0"/>
                            </a:rPr>
                            <m:t>𝜆</m:t>
                          </m:r>
                          <m:sSup>
                            <m:sSupPr>
                              <m:ctrlPr>
                                <a:rPr lang="en-US" altLang="zh-CN" sz="2000" b="0" i="1" smtClean="0">
                                  <a:solidFill>
                                    <a:srgbClr val="C00000"/>
                                  </a:solidFill>
                                  <a:latin typeface="Cambria Math" panose="02040503050406030204" pitchFamily="18" charset="0"/>
                                  <a:ea typeface="Cambria Math" panose="02040503050406030204" pitchFamily="18" charset="0"/>
                                </a:rPr>
                              </m:ctrlPr>
                            </m:sSupPr>
                            <m:e>
                              <m:sSub>
                                <m:sSubPr>
                                  <m:ctrlPr>
                                    <a:rPr lang="en-US" altLang="zh-CN"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en-US" altLang="zh-CN" sz="2000" i="1">
                                      <a:solidFill>
                                        <a:srgbClr val="C00000"/>
                                      </a:solidFill>
                                      <a:latin typeface="Cambria Math" panose="02040503050406030204" pitchFamily="18" charset="0"/>
                                    </a:rPr>
                                    <m:t>𝑖</m:t>
                                  </m:r>
                                </m:sub>
                              </m:sSub>
                            </m:e>
                            <m:sup>
                              <m:r>
                                <a:rPr lang="en-US" altLang="zh-CN" sz="2000" b="0" i="1" smtClean="0">
                                  <a:solidFill>
                                    <a:srgbClr val="C00000"/>
                                  </a:solidFill>
                                  <a:latin typeface="Cambria Math" panose="02040503050406030204" pitchFamily="18" charset="0"/>
                                  <a:ea typeface="Cambria Math" panose="02040503050406030204" pitchFamily="18" charset="0"/>
                                </a:rPr>
                                <m:t>2</m:t>
                              </m:r>
                            </m:sup>
                          </m:sSup>
                        </m:e>
                      </m:nary>
                    </m:oMath>
                  </m:oMathPara>
                </a14:m>
                <a:endParaRPr lang="zh-CN" altLang="en-US" sz="2000" dirty="0"/>
              </a:p>
              <a:p>
                <a:endParaRPr lang="zh-CN" altLang="en-US" sz="2000" dirty="0"/>
              </a:p>
            </p:txBody>
          </p:sp>
        </mc:Choice>
        <mc:Fallback xmlns="">
          <p:sp>
            <p:nvSpPr>
              <p:cNvPr id="41" name="文本框 40">
                <a:extLst>
                  <a:ext uri="{FF2B5EF4-FFF2-40B4-BE49-F238E27FC236}">
                    <a16:creationId xmlns:a16="http://schemas.microsoft.com/office/drawing/2014/main" id="{647270CA-B636-42CE-A7A3-CFF5E124A938}"/>
                  </a:ext>
                </a:extLst>
              </p:cNvPr>
              <p:cNvSpPr txBox="1">
                <a:spLocks noRot="1" noChangeAspect="1" noMove="1" noResize="1" noEditPoints="1" noAdjustHandles="1" noChangeArrowheads="1" noChangeShapeType="1" noTextEdit="1"/>
              </p:cNvSpPr>
              <p:nvPr/>
            </p:nvSpPr>
            <p:spPr>
              <a:xfrm>
                <a:off x="1371868" y="5270458"/>
                <a:ext cx="6100353" cy="1171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3F29915-1286-4D61-BAB5-AF60609402B6}"/>
                  </a:ext>
                </a:extLst>
              </p:cNvPr>
              <p:cNvSpPr txBox="1"/>
              <p:nvPr/>
            </p:nvSpPr>
            <p:spPr>
              <a:xfrm>
                <a:off x="270560" y="6351705"/>
                <a:ext cx="700300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请注意，增添在损失函数上的项前的</a:t>
                </a:r>
                <a:r>
                  <a:rPr lang="zh-CN" altLang="en-US" dirty="0">
                    <a:solidFill>
                      <a:srgbClr val="C00000"/>
                    </a:solidFill>
                    <a:latin typeface="微软雅黑" panose="020B0503020204020204" pitchFamily="34" charset="-122"/>
                    <a:ea typeface="微软雅黑" panose="020B0503020204020204" pitchFamily="34" charset="-122"/>
                  </a:rPr>
                  <a:t>系数值</a:t>
                </a:r>
                <a14:m>
                  <m:oMath xmlns:m="http://schemas.openxmlformats.org/officeDocument/2006/math">
                    <m:r>
                      <a:rPr lang="zh-CN" altLang="en-US" i="1" smtClean="0">
                        <a:solidFill>
                          <a:srgbClr val="C00000"/>
                        </a:solidFill>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需要根据实际情况确定</a:t>
                </a:r>
              </a:p>
            </p:txBody>
          </p:sp>
        </mc:Choice>
        <mc:Fallback xmlns="">
          <p:sp>
            <p:nvSpPr>
              <p:cNvPr id="13" name="文本框 12">
                <a:extLst>
                  <a:ext uri="{FF2B5EF4-FFF2-40B4-BE49-F238E27FC236}">
                    <a16:creationId xmlns:a16="http://schemas.microsoft.com/office/drawing/2014/main" id="{63F29915-1286-4D61-BAB5-AF60609402B6}"/>
                  </a:ext>
                </a:extLst>
              </p:cNvPr>
              <p:cNvSpPr txBox="1">
                <a:spLocks noRot="1" noChangeAspect="1" noMove="1" noResize="1" noEditPoints="1" noAdjustHandles="1" noChangeArrowheads="1" noChangeShapeType="1" noTextEdit="1"/>
              </p:cNvSpPr>
              <p:nvPr/>
            </p:nvSpPr>
            <p:spPr>
              <a:xfrm>
                <a:off x="270560" y="6351705"/>
                <a:ext cx="7003007" cy="369332"/>
              </a:xfrm>
              <a:prstGeom prst="rect">
                <a:avLst/>
              </a:prstGeom>
              <a:blipFill>
                <a:blip r:embed="rId5"/>
                <a:stretch>
                  <a:fillRect l="-696" t="-9836" r="-87" b="-2459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D1962C2-C02F-43D4-98B4-D21D47C40523}"/>
              </a:ext>
            </a:extLst>
          </p:cNvPr>
          <p:cNvSpPr txBox="1"/>
          <p:nvPr/>
        </p:nvSpPr>
        <p:spPr>
          <a:xfrm>
            <a:off x="254392" y="5549743"/>
            <a:ext cx="13612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a:t>
            </a:r>
          </a:p>
        </p:txBody>
      </p:sp>
    </p:spTree>
    <p:extLst>
      <p:ext uri="{BB962C8B-B14F-4D97-AF65-F5344CB8AC3E}">
        <p14:creationId xmlns:p14="http://schemas.microsoft.com/office/powerpoint/2010/main" val="2371562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47</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mc:AlternateContent xmlns:mc="http://schemas.openxmlformats.org/markup-compatibility/2006" xmlns:a14="http://schemas.microsoft.com/office/drawing/2010/main">
        <mc:Choice Requires="a14">
          <p:sp>
            <p:nvSpPr>
              <p:cNvPr id="5" name="文本框 4"/>
              <p:cNvSpPr txBox="1"/>
              <p:nvPr/>
            </p:nvSpPr>
            <p:spPr>
              <a:xfrm>
                <a:off x="384410" y="1172739"/>
                <a:ext cx="8371840" cy="555184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Arial" panose="020B0604020202020204" pitchFamily="34" charset="0"/>
                  </a:rPr>
                  <a:t>当模型的复杂度过高时，会导致过拟合，我们可以用正则化的方法来限制模型的复杂度。正则化的思想是</a:t>
                </a:r>
                <a:r>
                  <a:rPr lang="zh-CN" altLang="en-US" b="1" dirty="0">
                    <a:latin typeface="微软雅黑" panose="020B0503020204020204" pitchFamily="34" charset="-122"/>
                    <a:ea typeface="微软雅黑" panose="020B0503020204020204" pitchFamily="34" charset="-122"/>
                    <a:sym typeface="Arial" panose="020B0604020202020204" pitchFamily="34" charset="0"/>
                  </a:rPr>
                  <a:t>在模型的损失函数中添加一个惩罚项，从而使一部分系数的最优取值尽可能小，也就是弱化这些参数的作用</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sym typeface="Arial" panose="020B0604020202020204" pitchFamily="34" charset="0"/>
                  </a:rPr>
                  <a:t>然而在实践中模型的输入维度往往很高，难以人工选取参数来进行惩罚，因此最常用的一种正则化方法是直接在损失函数中添加一个正则化项来限制所有参数。我们定义</a:t>
                </a:r>
                <a:r>
                  <a:rPr lang="zh-CN" altLang="en-US" b="1" dirty="0">
                    <a:latin typeface="微软雅黑" panose="020B0503020204020204" pitchFamily="34" charset="-122"/>
                    <a:ea typeface="微软雅黑" panose="020B0503020204020204" pitchFamily="34" charset="-122"/>
                    <a:sym typeface="Arial" panose="020B0604020202020204" pitchFamily="34" charset="0"/>
                  </a:rPr>
                  <a:t>结构风险</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structural risk</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lvl="0"/>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𝑅</m:t>
                          </m:r>
                        </m:e>
                        <m:sub>
                          <m:r>
                            <a:rPr lang="en-US" altLang="zh-CN">
                              <a:latin typeface="Cambria Math" panose="02040503050406030204" pitchFamily="18" charset="0"/>
                              <a:ea typeface="微软雅黑" panose="020B0503020204020204" pitchFamily="34" charset="-122"/>
                              <a:sym typeface="Arial" panose="020B0604020202020204" pitchFamily="34" charset="0"/>
                            </a:rPr>
                            <m:t>𝑠𝑡𝑟</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f>
                        <m:fPr>
                          <m:ctrlPr>
                            <a:rPr lang="en-US" altLang="zh-CN" i="1">
                              <a:latin typeface="Cambria Math" panose="02040503050406030204" pitchFamily="18" charset="0"/>
                              <a:ea typeface="微软雅黑" panose="020B0503020204020204" pitchFamily="34" charset="-122"/>
                              <a:sym typeface="Arial" panose="020B0604020202020204" pitchFamily="34" charset="0"/>
                            </a:rPr>
                          </m:ctrlPr>
                        </m:fPr>
                        <m:num>
                          <m:r>
                            <a:rPr lang="en-US" altLang="zh-CN">
                              <a:latin typeface="Cambria Math" panose="02040503050406030204" pitchFamily="18" charset="0"/>
                              <a:ea typeface="微软雅黑" panose="020B0503020204020204" pitchFamily="34" charset="-122"/>
                              <a:sym typeface="Arial" panose="020B0604020202020204" pitchFamily="34" charset="0"/>
                            </a:rPr>
                            <m:t>1</m:t>
                          </m:r>
                        </m:num>
                        <m:den>
                          <m:r>
                            <a:rPr lang="en-US" altLang="zh-CN">
                              <a:latin typeface="Cambria Math" panose="02040503050406030204" pitchFamily="18" charset="0"/>
                              <a:ea typeface="微软雅黑" panose="020B0503020204020204" pitchFamily="34" charset="-122"/>
                              <a:sym typeface="Arial" panose="020B0604020202020204" pitchFamily="34" charset="0"/>
                            </a:rPr>
                            <m:t>𝑚</m:t>
                          </m:r>
                        </m:den>
                      </m:f>
                      <m:nary>
                        <m:naryPr>
                          <m:chr m:val="∑"/>
                          <m:ctrlPr>
                            <a:rPr lang="en-US" altLang="zh-CN" i="1">
                              <a:latin typeface="Cambria Math" panose="02040503050406030204" pitchFamily="18" charset="0"/>
                              <a:ea typeface="微软雅黑" panose="020B0503020204020204" pitchFamily="34" charset="-122"/>
                              <a:sym typeface="Arial" panose="020B0604020202020204" pitchFamily="34" charset="0"/>
                            </a:rPr>
                          </m:ctrlPr>
                        </m:naryPr>
                        <m:sub>
                          <m:r>
                            <m:rPr>
                              <m:brk m:alnAt="23"/>
                            </m:rPr>
                            <a:rPr lang="en-US" altLang="zh-CN">
                              <a:latin typeface="Cambria Math" panose="02040503050406030204" pitchFamily="18" charset="0"/>
                              <a:ea typeface="微软雅黑" panose="020B0503020204020204" pitchFamily="34" charset="-122"/>
                              <a:sym typeface="Arial" panose="020B0604020202020204" pitchFamily="34" charset="0"/>
                            </a:rPr>
                            <m:t>𝑖</m:t>
                          </m:r>
                          <m:r>
                            <a:rPr lang="en-US" altLang="zh-CN">
                              <a:latin typeface="Cambria Math" panose="02040503050406030204" pitchFamily="18" charset="0"/>
                              <a:ea typeface="微软雅黑" panose="020B0503020204020204" pitchFamily="34" charset="-122"/>
                              <a:sym typeface="Arial" panose="020B0604020202020204" pitchFamily="34" charset="0"/>
                            </a:rPr>
                            <m:t>=1</m:t>
                          </m:r>
                        </m:sub>
                        <m:sup>
                          <m:r>
                            <a:rPr lang="en-US" altLang="zh-CN">
                              <a:latin typeface="Cambria Math" panose="02040503050406030204" pitchFamily="18" charset="0"/>
                              <a:ea typeface="微软雅黑" panose="020B0503020204020204" pitchFamily="34" charset="-122"/>
                              <a:sym typeface="Arial" panose="020B0604020202020204" pitchFamily="34" charset="0"/>
                            </a:rPr>
                            <m:t>𝑚</m:t>
                          </m:r>
                        </m:sup>
                        <m:e>
                          <m:r>
                            <a:rPr lang="en-US" altLang="zh-CN">
                              <a:latin typeface="Cambria Math" panose="02040503050406030204" pitchFamily="18" charset="0"/>
                              <a:ea typeface="微软雅黑" panose="020B0503020204020204" pitchFamily="34" charset="-122"/>
                              <a:sym typeface="Arial" panose="020B0604020202020204" pitchFamily="34" charset="0"/>
                            </a:rPr>
                            <m:t>ℒ</m:t>
                          </m:r>
                          <m:r>
                            <a:rPr lang="en-US" altLang="zh-CN">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𝑦</m:t>
                              </m:r>
                            </m:e>
                            <m:sub>
                              <m:r>
                                <a:rPr lang="en-US" altLang="zh-CN">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sym typeface="Arial" panose="020B0604020202020204" pitchFamily="34" charset="0"/>
                                </a:rPr>
                              </m:ctrlPr>
                            </m:sSubPr>
                            <m:e>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𝑥</m:t>
                              </m:r>
                            </m:e>
                            <m:sub>
                              <m:r>
                                <a:rPr lang="en-US" altLang="zh-CN">
                                  <a:latin typeface="Cambria Math" panose="02040503050406030204" pitchFamily="18" charset="0"/>
                                  <a:ea typeface="微软雅黑" panose="020B0503020204020204" pitchFamily="34" charset="-122"/>
                                  <a:sym typeface="Arial" panose="020B0604020202020204" pitchFamily="34" charset="0"/>
                                </a:rPr>
                                <m:t>𝑖</m:t>
                              </m:r>
                            </m:sub>
                          </m:sSub>
                          <m:r>
                            <a:rPr lang="en-US" altLang="zh-CN">
                              <a:latin typeface="Cambria Math" panose="02040503050406030204" pitchFamily="18" charset="0"/>
                              <a:ea typeface="微软雅黑" panose="020B0503020204020204" pitchFamily="34" charset="-122"/>
                              <a:sym typeface="Arial" panose="020B0604020202020204" pitchFamily="34" charset="0"/>
                            </a:rPr>
                            <m:t>))</m:t>
                          </m:r>
                        </m:e>
                      </m:nary>
                      <m:r>
                        <a:rPr lang="en-US" altLang="zh-CN">
                          <a:latin typeface="Cambria Math" panose="02040503050406030204" pitchFamily="18" charset="0"/>
                          <a:ea typeface="微软雅黑" panose="020B0503020204020204" pitchFamily="34" charset="-122"/>
                          <a:sym typeface="Arial" panose="020B0604020202020204" pitchFamily="34" charset="0"/>
                        </a:rPr>
                        <m:t>+</m:t>
                      </m:r>
                      <m:r>
                        <a:rPr lang="zh-CN" altLang="en-US">
                          <a:latin typeface="Cambria Math" panose="02040503050406030204" pitchFamily="18" charset="0"/>
                          <a:ea typeface="微软雅黑" panose="020B0503020204020204" pitchFamily="34" charset="-122"/>
                          <a:sym typeface="Arial" panose="020B0604020202020204" pitchFamily="34" charset="0"/>
                        </a:rPr>
                        <m:t>𝜆</m:t>
                      </m:r>
                      <m:r>
                        <a:rPr lang="en-US" altLang="zh-CN">
                          <a:latin typeface="Cambria Math" panose="02040503050406030204" pitchFamily="18" charset="0"/>
                          <a:ea typeface="微软雅黑" panose="020B0503020204020204" pitchFamily="34" charset="-122"/>
                          <a:sym typeface="Arial" panose="020B0604020202020204" pitchFamily="34" charset="0"/>
                        </a:rPr>
                        <m:t>𝐽</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oMath>
                  </m:oMathPara>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a:latin typeface="Cambria Math" panose="02040503050406030204" pitchFamily="18" charset="0"/>
                        <a:ea typeface="微软雅黑" panose="020B0503020204020204" pitchFamily="34" charset="-122"/>
                        <a:sym typeface="Arial" panose="020B0604020202020204" pitchFamily="34" charset="0"/>
                      </a:rPr>
                      <m:t>𝐽</m:t>
                    </m:r>
                    <m:r>
                      <a:rPr lang="en-US" altLang="zh-CN">
                        <a:latin typeface="Cambria Math" panose="02040503050406030204" pitchFamily="18" charset="0"/>
                        <a:ea typeface="微软雅黑" panose="020B0503020204020204" pitchFamily="34" charset="-122"/>
                        <a:sym typeface="Arial" panose="020B0604020202020204" pitchFamily="34" charset="0"/>
                      </a:rPr>
                      <m:t>(</m:t>
                    </m:r>
                    <m:r>
                      <a:rPr lang="en-US" altLang="zh-CN">
                        <a:latin typeface="Cambria Math" panose="02040503050406030204" pitchFamily="18" charset="0"/>
                        <a:ea typeface="微软雅黑" panose="020B0503020204020204" pitchFamily="34" charset="-122"/>
                        <a:sym typeface="Arial" panose="020B0604020202020204" pitchFamily="34" charset="0"/>
                      </a:rPr>
                      <m:t>𝑓</m:t>
                    </m:r>
                    <m:r>
                      <a:rPr lang="en-US" altLang="zh-CN">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rPr>
                  <a:t>表示模型的复杂度，</a:t>
                </a:r>
                <a14:m>
                  <m:oMath xmlns:m="http://schemas.openxmlformats.org/officeDocument/2006/math">
                    <m:r>
                      <a:rPr lang="zh-CN" altLang="en-US">
                        <a:latin typeface="Cambria Math" panose="02040503050406030204" pitchFamily="18" charset="0"/>
                        <a:ea typeface="微软雅黑" panose="020B0503020204020204" pitchFamily="34" charset="-122"/>
                        <a:sym typeface="Arial" panose="020B0604020202020204" pitchFamily="34" charset="0"/>
                      </a:rPr>
                      <m:t>𝜆</m:t>
                    </m:r>
                  </m:oMath>
                </a14:m>
                <a:r>
                  <a:rPr lang="zh-CN" altLang="en-US" dirty="0">
                    <a:latin typeface="微软雅黑" panose="020B0503020204020204" pitchFamily="34" charset="-122"/>
                    <a:ea typeface="微软雅黑" panose="020B0503020204020204" pitchFamily="34" charset="-122"/>
                  </a:rPr>
                  <a:t>大于</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表示对复杂模型的惩罚力度。正则化就是，用结构风险最小化（</a:t>
                </a:r>
                <a:r>
                  <a:rPr lang="en-US" altLang="zh-CN" dirty="0">
                    <a:latin typeface="微软雅黑" panose="020B0503020204020204" pitchFamily="34" charset="-122"/>
                    <a:ea typeface="微软雅黑" panose="020B0503020204020204" pitchFamily="34" charset="-122"/>
                  </a:rPr>
                  <a:t>structural risk minimization, SRM</a:t>
                </a:r>
                <a:r>
                  <a:rPr lang="zh-CN" altLang="en-US" dirty="0">
                    <a:latin typeface="微软雅黑" panose="020B0503020204020204" pitchFamily="34" charset="-122"/>
                    <a:ea typeface="微软雅黑" panose="020B0503020204020204" pitchFamily="34" charset="-122"/>
                  </a:rPr>
                  <a:t>）来替代损失函数作为模型优化的目标方程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模型复杂度最常用的度量方法是参数向量的</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𝐿</m:t>
                        </m:r>
                      </m:e>
                      <m:sub>
                        <m:r>
                          <a:rPr lang="en-US" altLang="zh-CN" b="0" i="1" smtClean="0">
                            <a:latin typeface="Cambria Math" panose="02040503050406030204" pitchFamily="18" charset="0"/>
                            <a:ea typeface="微软雅黑" panose="020B0503020204020204" pitchFamily="34" charset="-122"/>
                          </a:rPr>
                          <m:t>𝑝</m:t>
                        </m:r>
                      </m:sub>
                    </m:sSub>
                  </m:oMath>
                </a14:m>
                <a:r>
                  <a:rPr lang="zh-CN" altLang="en-US" dirty="0">
                    <a:latin typeface="微软雅黑" panose="020B0503020204020204" pitchFamily="34" charset="-122"/>
                    <a:ea typeface="微软雅黑" panose="020B0503020204020204" pitchFamily="34" charset="-122"/>
                  </a:rPr>
                  <a:t>范数，对于向量</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，其</a:t>
                </a:r>
                <a14:m>
                  <m:oMath xmlns:m="http://schemas.openxmlformats.org/officeDocument/2006/math">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𝑳</m:t>
                        </m:r>
                      </m:e>
                      <m:sub>
                        <m:r>
                          <a:rPr lang="en-US" altLang="zh-CN" b="1" i="1">
                            <a:latin typeface="Cambria Math" panose="02040503050406030204" pitchFamily="18" charset="0"/>
                            <a:ea typeface="微软雅黑" panose="020B0503020204020204" pitchFamily="34" charset="-122"/>
                          </a:rPr>
                          <m:t>𝒑</m:t>
                        </m:r>
                      </m:sub>
                    </m:sSub>
                  </m:oMath>
                </a14:m>
                <a:r>
                  <a:rPr lang="zh-CN" altLang="en-US" b="1" dirty="0">
                    <a:latin typeface="微软雅黑" panose="020B0503020204020204" pitchFamily="34" charset="-122"/>
                    <a:ea typeface="微软雅黑" panose="020B0503020204020204" pitchFamily="34" charset="-122"/>
                  </a:rPr>
                  <a:t>范数</a:t>
                </a:r>
                <a:r>
                  <a:rPr lang="zh-CN" altLang="en-US" dirty="0">
                    <a:latin typeface="微软雅黑" panose="020B0503020204020204" pitchFamily="34" charset="-122"/>
                    <a:ea typeface="微软雅黑" panose="020B0503020204020204" pitchFamily="34" charset="-122"/>
                  </a:rPr>
                  <a:t>由下式给出：</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rPr>
                          </m:ctrlPr>
                        </m:sSubPr>
                        <m:e>
                          <m:r>
                            <a:rPr lang="en-US" altLang="zh-CN" i="1">
                              <a:solidFill>
                                <a:srgbClr val="000000"/>
                              </a:solidFill>
                              <a:latin typeface="Cambria Math" panose="02040503050406030204" pitchFamily="18" charset="0"/>
                              <a:ea typeface="微软雅黑" panose="020B0503020204020204" pitchFamily="34" charset="-122"/>
                            </a:rPr>
                            <m:t>𝐿</m:t>
                          </m:r>
                        </m:e>
                        <m:sub>
                          <m:r>
                            <a:rPr lang="en-US" altLang="zh-CN" i="1">
                              <a:solidFill>
                                <a:srgbClr val="000000"/>
                              </a:solidFill>
                              <a:latin typeface="Cambria Math" panose="02040503050406030204" pitchFamily="18" charset="0"/>
                              <a:ea typeface="微软雅黑" panose="020B0503020204020204" pitchFamily="34" charset="-122"/>
                            </a:rPr>
                            <m:t>𝑝</m:t>
                          </m:r>
                        </m:sub>
                      </m:sSub>
                      <m:d>
                        <m:dPr>
                          <m:ctrlPr>
                            <a:rPr lang="en-US" altLang="zh-CN" b="0" i="1" smtClean="0">
                              <a:solidFill>
                                <a:srgbClr val="000000"/>
                              </a:solidFill>
                              <a:latin typeface="Cambria Math" panose="02040503050406030204" pitchFamily="18" charset="0"/>
                              <a:ea typeface="微软雅黑" panose="020B0503020204020204" pitchFamily="34" charset="-122"/>
                            </a:rPr>
                          </m:ctrlPr>
                        </m:dPr>
                        <m:e>
                          <m:r>
                            <a:rPr lang="en-US" altLang="zh-CN" b="0" i="1" smtClean="0">
                              <a:solidFill>
                                <a:srgbClr val="000000"/>
                              </a:solidFill>
                              <a:latin typeface="Cambria Math" panose="02040503050406030204" pitchFamily="18" charset="0"/>
                              <a:ea typeface="微软雅黑" panose="020B0503020204020204" pitchFamily="34" charset="-122"/>
                            </a:rPr>
                            <m:t>𝑥</m:t>
                          </m:r>
                        </m:e>
                      </m:d>
                      <m:r>
                        <a:rPr lang="en-US" altLang="zh-CN" b="0" i="1" smtClean="0">
                          <a:solidFill>
                            <a:srgbClr val="000000"/>
                          </a:solidFill>
                          <a:latin typeface="Cambria Math" panose="02040503050406030204" pitchFamily="18" charset="0"/>
                          <a:ea typeface="微软雅黑" panose="020B0503020204020204" pitchFamily="34" charset="-122"/>
                        </a:rPr>
                        <m:t>=</m:t>
                      </m:r>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b="0" i="1" smtClean="0">
                                  <a:solidFill>
                                    <a:srgbClr val="000000"/>
                                  </a:solidFill>
                                  <a:latin typeface="Cambria Math" panose="02040503050406030204" pitchFamily="18" charset="0"/>
                                  <a:ea typeface="微软雅黑" panose="020B0503020204020204" pitchFamily="34" charset="-122"/>
                                </a:rPr>
                              </m:ctrlPr>
                            </m:dPr>
                            <m:e>
                              <m:r>
                                <a:rPr lang="en-US" altLang="zh-CN" b="0" i="1" smtClean="0">
                                  <a:solidFill>
                                    <a:srgbClr val="000000"/>
                                  </a:solidFill>
                                  <a:latin typeface="Cambria Math" panose="02040503050406030204" pitchFamily="18" charset="0"/>
                                  <a:ea typeface="微软雅黑" panose="020B0503020204020204" pitchFamily="34" charset="-122"/>
                                </a:rPr>
                                <m:t>𝑥</m:t>
                              </m:r>
                            </m:e>
                          </m:d>
                        </m:e>
                        <m:sub>
                          <m:r>
                            <a:rPr lang="en-US" altLang="zh-CN" b="0" i="1" smtClean="0">
                              <a:solidFill>
                                <a:srgbClr val="000000"/>
                              </a:solidFill>
                              <a:latin typeface="Cambria Math" panose="02040503050406030204" pitchFamily="18" charset="0"/>
                              <a:ea typeface="微软雅黑" panose="020B0503020204020204" pitchFamily="34" charset="-122"/>
                            </a:rPr>
                            <m:t>𝑝</m:t>
                          </m:r>
                        </m:sub>
                      </m:sSub>
                      <m:r>
                        <a:rPr lang="en-US" altLang="zh-CN" b="0" i="1" smtClean="0">
                          <a:solidFill>
                            <a:srgbClr val="000000"/>
                          </a:solidFill>
                          <a:latin typeface="Cambria Math" panose="02040503050406030204" pitchFamily="18" charset="0"/>
                          <a:ea typeface="微软雅黑" panose="020B0503020204020204" pitchFamily="34" charset="-122"/>
                        </a:rPr>
                        <m:t>=</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rPr>
                            <m:t>(</m:t>
                          </m:r>
                          <m:nary>
                            <m:naryPr>
                              <m:chr m:val="∑"/>
                              <m:ctrlPr>
                                <a:rPr lang="en-US" altLang="zh-CN" b="0" i="1" smtClean="0">
                                  <a:solidFill>
                                    <a:srgbClr val="000000"/>
                                  </a:solidFill>
                                  <a:latin typeface="Cambria Math" panose="02040503050406030204" pitchFamily="18" charset="0"/>
                                  <a:ea typeface="微软雅黑" panose="020B0503020204020204" pitchFamily="34" charset="-122"/>
                                </a:rPr>
                              </m:ctrlPr>
                            </m:naryPr>
                            <m:sub>
                              <m:r>
                                <m:rPr>
                                  <m:brk m:alnAt="23"/>
                                </m:rPr>
                                <a:rPr lang="en-US" altLang="zh-CN" b="0" i="1" smtClean="0">
                                  <a:solidFill>
                                    <a:srgbClr val="000000"/>
                                  </a:solidFill>
                                  <a:latin typeface="Cambria Math" panose="02040503050406030204" pitchFamily="18" charset="0"/>
                                  <a:ea typeface="微软雅黑" panose="020B0503020204020204" pitchFamily="34" charset="-122"/>
                                </a:rPr>
                                <m:t>𝑖</m:t>
                              </m:r>
                              <m:r>
                                <a:rPr lang="en-US" altLang="zh-CN" b="0" i="1" smtClean="0">
                                  <a:solidFill>
                                    <a:srgbClr val="000000"/>
                                  </a:solidFill>
                                  <a:latin typeface="Cambria Math" panose="02040503050406030204" pitchFamily="18" charset="0"/>
                                  <a:ea typeface="微软雅黑" panose="020B0503020204020204" pitchFamily="34" charset="-122"/>
                                </a:rPr>
                                <m:t>=1</m:t>
                              </m:r>
                            </m:sub>
                            <m:sup>
                              <m:r>
                                <a:rPr lang="en-US" altLang="zh-CN" b="0" i="1" smtClean="0">
                                  <a:solidFill>
                                    <a:srgbClr val="000000"/>
                                  </a:solidFill>
                                  <a:latin typeface="Cambria Math" panose="02040503050406030204" pitchFamily="18" charset="0"/>
                                  <a:ea typeface="微软雅黑" panose="020B0503020204020204" pitchFamily="34" charset="-122"/>
                                </a:rPr>
                                <m:t>𝑚</m:t>
                              </m:r>
                            </m:sup>
                            <m:e>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d>
                                    <m:dPr>
                                      <m:begChr m:val="|"/>
                                      <m:endChr m:val="|"/>
                                      <m:ctrlPr>
                                        <a:rPr lang="en-US" altLang="zh-CN" b="0" i="1" smtClean="0">
                                          <a:solidFill>
                                            <a:srgbClr val="000000"/>
                                          </a:solidFill>
                                          <a:latin typeface="Cambria Math" panose="02040503050406030204" pitchFamily="18" charset="0"/>
                                          <a:ea typeface="微软雅黑" panose="020B0503020204020204" pitchFamily="34" charset="-122"/>
                                        </a:rPr>
                                      </m:ctrlPr>
                                    </m:dPr>
                                    <m:e>
                                      <m:sSub>
                                        <m:sSubPr>
                                          <m:ctrlPr>
                                            <a:rPr lang="en-US" altLang="zh-CN" b="0" i="1" smtClean="0">
                                              <a:solidFill>
                                                <a:srgbClr val="000000"/>
                                              </a:solidFill>
                                              <a:latin typeface="Cambria Math" panose="02040503050406030204" pitchFamily="18" charset="0"/>
                                              <a:ea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rPr>
                                            <m:t>𝑥</m:t>
                                          </m:r>
                                        </m:e>
                                        <m:sub>
                                          <m:r>
                                            <a:rPr lang="en-US" altLang="zh-CN" b="0" i="1" smtClean="0">
                                              <a:solidFill>
                                                <a:srgbClr val="000000"/>
                                              </a:solidFill>
                                              <a:latin typeface="Cambria Math" panose="02040503050406030204" pitchFamily="18" charset="0"/>
                                              <a:ea typeface="微软雅黑" panose="020B0503020204020204" pitchFamily="34" charset="-122"/>
                                            </a:rPr>
                                            <m:t>𝑖</m:t>
                                          </m:r>
                                        </m:sub>
                                      </m:sSub>
                                    </m:e>
                                  </m:d>
                                </m:e>
                                <m:sup>
                                  <m:r>
                                    <a:rPr lang="en-US" altLang="zh-CN" b="0" i="1" smtClean="0">
                                      <a:solidFill>
                                        <a:srgbClr val="000000"/>
                                      </a:solidFill>
                                      <a:latin typeface="Cambria Math" panose="02040503050406030204" pitchFamily="18" charset="0"/>
                                      <a:ea typeface="微软雅黑" panose="020B0503020204020204" pitchFamily="34" charset="-122"/>
                                    </a:rPr>
                                    <m:t>𝑝</m:t>
                                  </m:r>
                                </m:sup>
                              </m:sSup>
                            </m:e>
                          </m:nary>
                          <m:r>
                            <a:rPr lang="en-US" altLang="zh-CN" b="0" i="1" smtClean="0">
                              <a:solidFill>
                                <a:srgbClr val="000000"/>
                              </a:solidFill>
                              <a:latin typeface="Cambria Math" panose="02040503050406030204" pitchFamily="18" charset="0"/>
                              <a:ea typeface="微软雅黑" panose="020B0503020204020204" pitchFamily="34" charset="-122"/>
                            </a:rPr>
                            <m:t>)</m:t>
                          </m:r>
                        </m:e>
                        <m:sup>
                          <m:f>
                            <m:fPr>
                              <m:ctrlPr>
                                <a:rPr lang="en-US" altLang="zh-CN" b="0" i="1" smtClean="0">
                                  <a:solidFill>
                                    <a:srgbClr val="000000"/>
                                  </a:solidFill>
                                  <a:latin typeface="Cambria Math" panose="02040503050406030204" pitchFamily="18" charset="0"/>
                                  <a:ea typeface="微软雅黑" panose="020B0503020204020204" pitchFamily="34" charset="-122"/>
                                </a:rPr>
                              </m:ctrlPr>
                            </m:fPr>
                            <m:num>
                              <m:r>
                                <a:rPr lang="en-US" altLang="zh-CN" b="0" i="1" smtClean="0">
                                  <a:solidFill>
                                    <a:srgbClr val="000000"/>
                                  </a:solidFill>
                                  <a:latin typeface="Cambria Math" panose="02040503050406030204" pitchFamily="18" charset="0"/>
                                  <a:ea typeface="微软雅黑" panose="020B0503020204020204" pitchFamily="34" charset="-122"/>
                                </a:rPr>
                                <m:t>1</m:t>
                              </m:r>
                            </m:num>
                            <m:den>
                              <m:r>
                                <a:rPr lang="en-US" altLang="zh-CN" b="0" i="1" smtClean="0">
                                  <a:solidFill>
                                    <a:srgbClr val="000000"/>
                                  </a:solidFill>
                                  <a:latin typeface="Cambria Math" panose="02040503050406030204" pitchFamily="18" charset="0"/>
                                  <a:ea typeface="微软雅黑" panose="020B0503020204020204" pitchFamily="34" charset="-122"/>
                                </a:rPr>
                                <m:t>𝑝</m:t>
                              </m:r>
                            </m:den>
                          </m:f>
                        </m:sup>
                      </m:sSup>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4410" y="1172739"/>
                <a:ext cx="8371840" cy="5551841"/>
              </a:xfrm>
              <a:prstGeom prst="rect">
                <a:avLst/>
              </a:prstGeom>
              <a:blipFill>
                <a:blip r:embed="rId3"/>
                <a:stretch>
                  <a:fillRect l="-583" t="-549" r="-65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87463C3-FE0C-482E-BB47-46DF618E405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697468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48</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p:sp>
        <p:nvSpPr>
          <p:cNvPr id="5" name="文本框 4"/>
          <p:cNvSpPr txBox="1"/>
          <p:nvPr/>
        </p:nvSpPr>
        <p:spPr>
          <a:xfrm>
            <a:off x="128119" y="4464580"/>
            <a:ext cx="8371840" cy="128990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Arial" panose="020B0604020202020204" pitchFamily="34" charset="0"/>
              </a:rPr>
              <a:t>在正则化中，常用的</a:t>
            </a:r>
            <a:r>
              <a:rPr lang="en-US" altLang="zh-CN" dirty="0">
                <a:latin typeface="微软雅黑" panose="020B0503020204020204" pitchFamily="34" charset="-122"/>
                <a:ea typeface="微软雅黑" panose="020B0503020204020204" pitchFamily="34" charset="-122"/>
                <a:sym typeface="Arial" panose="020B0604020202020204" pitchFamily="34" charset="0"/>
              </a:rPr>
              <a:t>p</a:t>
            </a:r>
            <a:r>
              <a:rPr lang="zh-CN" altLang="en-US" dirty="0">
                <a:latin typeface="微软雅黑" panose="020B0503020204020204" pitchFamily="34" charset="-122"/>
                <a:ea typeface="微软雅黑" panose="020B0503020204020204" pitchFamily="34" charset="-122"/>
                <a:sym typeface="Arial" panose="020B0604020202020204" pitchFamily="34" charset="0"/>
              </a:rPr>
              <a:t>值为</a:t>
            </a:r>
            <a:r>
              <a:rPr lang="en-US" altLang="zh-CN" dirty="0">
                <a:latin typeface="微软雅黑" panose="020B0503020204020204" pitchFamily="34" charset="-122"/>
                <a:ea typeface="微软雅黑" panose="020B0503020204020204" pitchFamily="34" charset="-122"/>
                <a:sym typeface="Arial" panose="020B0604020202020204" pitchFamily="34" charset="0"/>
              </a:rPr>
              <a:t>1</a:t>
            </a:r>
            <a:r>
              <a:rPr lang="zh-CN" altLang="en-US" dirty="0">
                <a:latin typeface="微软雅黑" panose="020B0503020204020204" pitchFamily="34" charset="-122"/>
                <a:ea typeface="微软雅黑" panose="020B0503020204020204" pitchFamily="34" charset="-122"/>
                <a:sym typeface="Arial" panose="020B0604020202020204" pitchFamily="34" charset="0"/>
              </a:rPr>
              <a:t>和</a:t>
            </a:r>
            <a:r>
              <a:rPr lang="en-US" altLang="zh-CN" dirty="0">
                <a:latin typeface="微软雅黑" panose="020B0503020204020204" pitchFamily="34" charset="-122"/>
                <a:ea typeface="微软雅黑" panose="020B0503020204020204" pitchFamily="34" charset="-122"/>
                <a:sym typeface="Arial" panose="020B0604020202020204" pitchFamily="34" charset="0"/>
              </a:rPr>
              <a:t>2</a:t>
            </a:r>
            <a:r>
              <a:rPr lang="zh-CN" altLang="en-US" dirty="0">
                <a:latin typeface="微软雅黑" panose="020B0503020204020204" pitchFamily="34" charset="-122"/>
                <a:ea typeface="微软雅黑" panose="020B0503020204020204" pitchFamily="34" charset="-122"/>
                <a:sym typeface="Arial" panose="020B0604020202020204" pitchFamily="34" charset="0"/>
              </a:rPr>
              <a:t>。分别对应于</a:t>
            </a:r>
            <a:r>
              <a:rPr lang="en-US" altLang="zh-CN" dirty="0">
                <a:latin typeface="微软雅黑" panose="020B0503020204020204" pitchFamily="34" charset="-122"/>
                <a:ea typeface="微软雅黑" panose="020B0503020204020204" pitchFamily="34" charset="-122"/>
                <a:sym typeface="Arial" panose="020B0604020202020204" pitchFamily="34" charset="0"/>
              </a:rPr>
              <a:t>L1</a:t>
            </a:r>
            <a:r>
              <a:rPr lang="zh-CN" altLang="en-US" dirty="0">
                <a:latin typeface="微软雅黑" panose="020B0503020204020204" pitchFamily="34" charset="-122"/>
                <a:ea typeface="微软雅黑" panose="020B0503020204020204" pitchFamily="34" charset="-122"/>
                <a:sym typeface="Arial" panose="020B0604020202020204" pitchFamily="34" charset="0"/>
              </a:rPr>
              <a:t>正则化和</a:t>
            </a:r>
            <a:r>
              <a:rPr lang="en-US" altLang="zh-CN" dirty="0">
                <a:latin typeface="微软雅黑" panose="020B0503020204020204" pitchFamily="34" charset="-122"/>
                <a:ea typeface="微软雅黑" panose="020B0503020204020204" pitchFamily="34" charset="-122"/>
                <a:sym typeface="Arial" panose="020B0604020202020204" pitchFamily="34" charset="0"/>
              </a:rPr>
              <a:t>L2</a:t>
            </a:r>
            <a:r>
              <a:rPr lang="zh-CN" altLang="en-US" dirty="0">
                <a:latin typeface="微软雅黑" panose="020B0503020204020204" pitchFamily="34" charset="-122"/>
                <a:ea typeface="微软雅黑" panose="020B0503020204020204" pitchFamily="34" charset="-122"/>
                <a:sym typeface="Arial" panose="020B0604020202020204" pitchFamily="34" charset="0"/>
              </a:rPr>
              <a:t>正则化。</a:t>
            </a:r>
            <a:r>
              <a:rPr lang="zh-CN" altLang="en-US" dirty="0">
                <a:latin typeface="微软雅黑" panose="020B0503020204020204" pitchFamily="34" charset="-122"/>
                <a:ea typeface="微软雅黑" panose="020B0503020204020204" pitchFamily="34" charset="-122"/>
              </a:rPr>
              <a:t>直观上理解，</a:t>
            </a:r>
            <a:r>
              <a:rPr lang="en-US" altLang="zh-CN" dirty="0">
                <a:latin typeface="微软雅黑" panose="020B0503020204020204" pitchFamily="34" charset="-122"/>
                <a:ea typeface="微软雅黑" panose="020B0503020204020204" pitchFamily="34" charset="-122"/>
              </a:rPr>
              <a:t>L1 </a:t>
            </a:r>
            <a:r>
              <a:rPr lang="zh-CN" altLang="en-US" dirty="0">
                <a:latin typeface="微软雅黑" panose="020B0503020204020204" pitchFamily="34" charset="-122"/>
                <a:ea typeface="微软雅黑" panose="020B0503020204020204" pitchFamily="34" charset="-122"/>
              </a:rPr>
              <a:t>正则化就是在损失函数中添加模型全部参数绝对值的和，而 </a:t>
            </a:r>
            <a:r>
              <a:rPr lang="en-US" altLang="zh-CN" dirty="0">
                <a:latin typeface="微软雅黑" panose="020B0503020204020204" pitchFamily="34" charset="-122"/>
                <a:ea typeface="微软雅黑" panose="020B0503020204020204" pitchFamily="34" charset="-122"/>
              </a:rPr>
              <a:t>L2 </a:t>
            </a:r>
            <a:r>
              <a:rPr lang="zh-CN" altLang="en-US" dirty="0">
                <a:latin typeface="微软雅黑" panose="020B0503020204020204" pitchFamily="34" charset="-122"/>
                <a:ea typeface="微软雅黑" panose="020B0503020204020204" pitchFamily="34" charset="-122"/>
              </a:rPr>
              <a:t>正则化则是添加模型全部参数的平方和。</a:t>
            </a:r>
            <a:endParaRPr lang="en-US" altLang="zh-CN" dirty="0">
              <a:latin typeface="微软雅黑" panose="020B0503020204020204" pitchFamily="34" charset="-122"/>
              <a:ea typeface="微软雅黑" panose="020B0503020204020204" pitchFamily="34" charset="-122"/>
            </a:endParaRP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06AF55-818F-46CF-9AC1-3B5A7D79775D}"/>
                  </a:ext>
                </a:extLst>
              </p:cNvPr>
              <p:cNvSpPr txBox="1"/>
              <p:nvPr/>
            </p:nvSpPr>
            <p:spPr>
              <a:xfrm>
                <a:off x="1964788" y="3570376"/>
                <a:ext cx="57583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两个参数（</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𝜃</m:t>
                        </m:r>
                      </m:e>
                      <m:sub>
                        <m:r>
                          <a:rPr lang="en-US" altLang="zh-CN">
                            <a:latin typeface="Cambria Math" panose="02040503050406030204" pitchFamily="18" charset="0"/>
                            <a:ea typeface="微软雅黑" panose="020B0503020204020204" pitchFamily="34" charset="-122"/>
                          </a:rPr>
                          <m:t>1</m:t>
                        </m:r>
                      </m:sub>
                    </m:sSub>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𝜃</m:t>
                        </m:r>
                      </m:e>
                      <m:sub>
                        <m:r>
                          <a:rPr lang="en-US" altLang="zh-CN">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），不同</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值下模型复杂度等值线</a:t>
                </a:r>
              </a:p>
            </p:txBody>
          </p:sp>
        </mc:Choice>
        <mc:Fallback xmlns="">
          <p:sp>
            <p:nvSpPr>
              <p:cNvPr id="6" name="文本框 5">
                <a:extLst>
                  <a:ext uri="{FF2B5EF4-FFF2-40B4-BE49-F238E27FC236}">
                    <a16:creationId xmlns:a16="http://schemas.microsoft.com/office/drawing/2014/main" id="{A506AF55-818F-46CF-9AC1-3B5A7D79775D}"/>
                  </a:ext>
                </a:extLst>
              </p:cNvPr>
              <p:cNvSpPr txBox="1">
                <a:spLocks noRot="1" noChangeAspect="1" noMove="1" noResize="1" noEditPoints="1" noAdjustHandles="1" noChangeArrowheads="1" noChangeShapeType="1" noTextEdit="1"/>
              </p:cNvSpPr>
              <p:nvPr/>
            </p:nvSpPr>
            <p:spPr>
              <a:xfrm>
                <a:off x="1964788" y="3570376"/>
                <a:ext cx="5758375" cy="369332"/>
              </a:xfrm>
              <a:prstGeom prst="rect">
                <a:avLst/>
              </a:prstGeom>
              <a:blipFill>
                <a:blip r:embed="rId3"/>
                <a:stretch>
                  <a:fillRect l="-847" t="-10000" b="-26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8035952-6510-4A43-907C-2BA33B57CB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405" y="1184909"/>
            <a:ext cx="8959189" cy="2244091"/>
          </a:xfrm>
          <a:prstGeom prst="rect">
            <a:avLst/>
          </a:prstGeom>
        </p:spPr>
      </p:pic>
    </p:spTree>
    <p:extLst>
      <p:ext uri="{BB962C8B-B14F-4D97-AF65-F5344CB8AC3E}">
        <p14:creationId xmlns:p14="http://schemas.microsoft.com/office/powerpoint/2010/main" val="63484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49</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03150086-3C5E-4068-B8A6-16F82866745E}"/>
              </a:ext>
            </a:extLst>
          </p:cNvPr>
          <p:cNvSpPr txBox="1"/>
          <p:nvPr/>
        </p:nvSpPr>
        <p:spPr>
          <a:xfrm>
            <a:off x="129735" y="1078381"/>
            <a:ext cx="8851705" cy="2536400"/>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以二维参数向量的情况为例，多个同心圆为</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损失函数相对于不同模型参数的等值线，其圆心为无正则项条件下模型的</a:t>
            </a:r>
            <a:r>
              <a:rPr lang="zh-CN" altLang="en-US" b="1" dirty="0">
                <a:latin typeface="微软雅黑" panose="020B0503020204020204" pitchFamily="34" charset="-122"/>
                <a:ea typeface="微软雅黑" panose="020B0503020204020204" pitchFamily="34" charset="-122"/>
              </a:rPr>
              <a:t>最优参数取值</a:t>
            </a:r>
            <a:r>
              <a:rPr lang="zh-CN" altLang="en-US" dirty="0">
                <a:latin typeface="微软雅黑" panose="020B0503020204020204" pitchFamily="34" charset="-122"/>
                <a:ea typeface="微软雅黑" panose="020B0503020204020204" pitchFamily="34" charset="-122"/>
              </a:rPr>
              <a:t>；左下角的菱形和圆形分别为</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正则项和</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正则项对应的等值线，其与同心圆的切点为使用相应正则项后的模型最优参数取值。在</a:t>
            </a:r>
            <a:r>
              <a:rPr lang="en-US" altLang="zh-CN" dirty="0">
                <a:latin typeface="微软雅黑" panose="020B0503020204020204" pitchFamily="34" charset="-122"/>
                <a:ea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rPr>
              <a:t>相同的情况下，使</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正则项最小的参数组合容易出现在</a:t>
            </a:r>
            <a:r>
              <a:rPr lang="zh-CN" altLang="en-US" b="1" dirty="0">
                <a:latin typeface="微软雅黑" panose="020B0503020204020204" pitchFamily="34" charset="-122"/>
                <a:ea typeface="微软雅黑" panose="020B0503020204020204" pitchFamily="34" charset="-122"/>
              </a:rPr>
              <a:t>坐标轴上</a:t>
            </a:r>
            <a:r>
              <a:rPr lang="zh-CN" altLang="en-US" dirty="0">
                <a:latin typeface="微软雅黑" panose="020B0503020204020204" pitchFamily="34" charset="-122"/>
                <a:ea typeface="微软雅黑" panose="020B0503020204020204" pitchFamily="34" charset="-122"/>
              </a:rPr>
              <a:t>，此时有一个参数为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；而使</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正则项最小的参数最小的参数则不然。由于稀疏解中许多参数为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正则化在减小模型复杂度的同时，还能够起到</a:t>
            </a:r>
            <a:r>
              <a:rPr lang="zh-CN" altLang="en-US" b="1" dirty="0">
                <a:latin typeface="微软雅黑" panose="020B0503020204020204" pitchFamily="34" charset="-122"/>
                <a:ea typeface="微软雅黑" panose="020B0503020204020204" pitchFamily="34" charset="-122"/>
              </a:rPr>
              <a:t>特征选择</a:t>
            </a:r>
            <a:r>
              <a:rPr lang="zh-CN" altLang="en-US" dirty="0">
                <a:latin typeface="微软雅黑" panose="020B0503020204020204" pitchFamily="34" charset="-122"/>
                <a:ea typeface="微软雅黑" panose="020B0503020204020204" pitchFamily="34" charset="-122"/>
              </a:rPr>
              <a:t>的作用。</a:t>
            </a:r>
          </a:p>
        </p:txBody>
      </p:sp>
      <p:sp>
        <p:nvSpPr>
          <p:cNvPr id="8" name="文本框 7">
            <a:extLst>
              <a:ext uri="{FF2B5EF4-FFF2-40B4-BE49-F238E27FC236}">
                <a16:creationId xmlns:a16="http://schemas.microsoft.com/office/drawing/2014/main" id="{FA1F9312-1415-4B19-9A02-B6DAAC949107}"/>
              </a:ext>
            </a:extLst>
          </p:cNvPr>
          <p:cNvSpPr txBox="1"/>
          <p:nvPr/>
        </p:nvSpPr>
        <p:spPr>
          <a:xfrm>
            <a:off x="2408702" y="6417235"/>
            <a:ext cx="342782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正则化和</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正则化对解的影响</a:t>
            </a:r>
          </a:p>
        </p:txBody>
      </p:sp>
      <p:pic>
        <p:nvPicPr>
          <p:cNvPr id="3" name="图片 2">
            <a:extLst>
              <a:ext uri="{FF2B5EF4-FFF2-40B4-BE49-F238E27FC236}">
                <a16:creationId xmlns:a16="http://schemas.microsoft.com/office/drawing/2014/main" id="{8BB28ABE-2B92-4E29-A35E-1A76F2AB4B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8735" y="3609249"/>
            <a:ext cx="5694545" cy="2807986"/>
          </a:xfrm>
          <a:prstGeom prst="rect">
            <a:avLst/>
          </a:prstGeom>
        </p:spPr>
      </p:pic>
    </p:spTree>
    <p:extLst>
      <p:ext uri="{BB962C8B-B14F-4D97-AF65-F5344CB8AC3E}">
        <p14:creationId xmlns:p14="http://schemas.microsoft.com/office/powerpoint/2010/main" val="608782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4" name="文本框 13">
            <a:extLst>
              <a:ext uri="{FF2B5EF4-FFF2-40B4-BE49-F238E27FC236}">
                <a16:creationId xmlns:a16="http://schemas.microsoft.com/office/drawing/2014/main" id="{77098A48-51A6-4C45-8320-99A08EE2FB40}"/>
              </a:ext>
            </a:extLst>
          </p:cNvPr>
          <p:cNvSpPr txBox="1"/>
          <p:nvPr/>
        </p:nvSpPr>
        <p:spPr>
          <a:xfrm>
            <a:off x="319290" y="1253213"/>
            <a:ext cx="8505420" cy="2813399"/>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Herbert Simon </a:t>
            </a:r>
            <a:r>
              <a:rPr lang="zh-CN" altLang="en-US" dirty="0">
                <a:latin typeface="微软雅黑" panose="020B0503020204020204" pitchFamily="34" charset="-122"/>
                <a:ea typeface="微软雅黑" panose="020B0503020204020204" pitchFamily="34" charset="-122"/>
              </a:rPr>
              <a:t>曾对“学习”给出定义： “如果一个系统能够通过执行某个过程来根据经验改进它的性能，这就是学习。”按照这一观点，机器学习的过程可以表示成下图所示的形式：</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05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在数据基础上，首先</a:t>
            </a:r>
            <a:r>
              <a:rPr lang="zh-CN" altLang="en-US" dirty="0">
                <a:solidFill>
                  <a:srgbClr val="C00000"/>
                </a:solidFill>
                <a:latin typeface="微软雅黑" panose="020B0503020204020204" pitchFamily="34" charset="-122"/>
                <a:ea typeface="微软雅黑" panose="020B0503020204020204" pitchFamily="34" charset="-122"/>
              </a:rPr>
              <a:t>选取合适的算法构建模型</a:t>
            </a:r>
            <a:r>
              <a:rPr lang="zh-CN" altLang="en-US" dirty="0">
                <a:latin typeface="微软雅黑" panose="020B0503020204020204" pitchFamily="34" charset="-122"/>
                <a:ea typeface="微软雅黑" panose="020B0503020204020204" pitchFamily="34" charset="-122"/>
              </a:rPr>
              <a:t>，并</a:t>
            </a:r>
            <a:r>
              <a:rPr lang="zh-CN" altLang="en-US" dirty="0">
                <a:solidFill>
                  <a:srgbClr val="C00000"/>
                </a:solidFill>
                <a:latin typeface="微软雅黑" panose="020B0503020204020204" pitchFamily="34" charset="-122"/>
                <a:ea typeface="微软雅黑" panose="020B0503020204020204" pitchFamily="34" charset="-122"/>
              </a:rPr>
              <a:t>对性能进行评估</a:t>
            </a:r>
            <a:r>
              <a:rPr lang="zh-CN" altLang="en-US" dirty="0">
                <a:latin typeface="微软雅黑" panose="020B0503020204020204" pitchFamily="34" charset="-122"/>
                <a:ea typeface="微软雅黑" panose="020B0503020204020204" pitchFamily="34" charset="-122"/>
              </a:rPr>
              <a:t>，如果性能达到要求则应用该模型</a:t>
            </a:r>
            <a:r>
              <a:rPr lang="zh-CN" altLang="en-US" dirty="0">
                <a:solidFill>
                  <a:srgbClr val="C00000"/>
                </a:solidFill>
                <a:latin typeface="微软雅黑" panose="020B0503020204020204" pitchFamily="34" charset="-122"/>
                <a:ea typeface="微软雅黑" panose="020B0503020204020204" pitchFamily="34" charset="-122"/>
              </a:rPr>
              <a:t>输出分类和预测的结果</a:t>
            </a:r>
            <a:r>
              <a:rPr lang="zh-CN" altLang="en-US" dirty="0">
                <a:latin typeface="微软雅黑" panose="020B0503020204020204" pitchFamily="34" charset="-122"/>
                <a:ea typeface="微软雅黑" panose="020B0503020204020204" pitchFamily="34" charset="-122"/>
              </a:rPr>
              <a:t>，若性能不理想，则</a:t>
            </a:r>
            <a:r>
              <a:rPr lang="zh-CN" altLang="en-US" dirty="0">
                <a:solidFill>
                  <a:srgbClr val="C00000"/>
                </a:solidFill>
                <a:latin typeface="微软雅黑" panose="020B0503020204020204" pitchFamily="34" charset="-122"/>
                <a:ea typeface="微软雅黑" panose="020B0503020204020204" pitchFamily="34" charset="-122"/>
              </a:rPr>
              <a:t>调整算法或模型参数等建立新模型，再次评估和验证</a:t>
            </a:r>
            <a:r>
              <a:rPr lang="zh-CN" altLang="en-US" dirty="0">
                <a:latin typeface="微软雅黑" panose="020B0503020204020204" pitchFamily="34" charset="-122"/>
                <a:ea typeface="微软雅黑" panose="020B0503020204020204" pitchFamily="34" charset="-122"/>
              </a:rPr>
              <a:t>，如此循环往复，最终确定最优模型。</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FB563E0-9C5B-4004-9DE4-47D77FFB9B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5206" y="4066612"/>
            <a:ext cx="4737526" cy="2392070"/>
          </a:xfrm>
          <a:prstGeom prst="rect">
            <a:avLst/>
          </a:prstGeom>
        </p:spPr>
      </p:pic>
      <p:sp>
        <p:nvSpPr>
          <p:cNvPr id="5" name="文本框 4">
            <a:extLst>
              <a:ext uri="{FF2B5EF4-FFF2-40B4-BE49-F238E27FC236}">
                <a16:creationId xmlns:a16="http://schemas.microsoft.com/office/drawing/2014/main" id="{1E0A6C42-D9CE-420B-A87E-E2BD425B2540}"/>
              </a:ext>
            </a:extLst>
          </p:cNvPr>
          <p:cNvSpPr txBox="1"/>
          <p:nvPr/>
        </p:nvSpPr>
        <p:spPr>
          <a:xfrm>
            <a:off x="4038089" y="6501292"/>
            <a:ext cx="186461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图 机器学习过程</a:t>
            </a:r>
          </a:p>
        </p:txBody>
      </p:sp>
    </p:spTree>
    <p:extLst>
      <p:ext uri="{BB962C8B-B14F-4D97-AF65-F5344CB8AC3E}">
        <p14:creationId xmlns:p14="http://schemas.microsoft.com/office/powerpoint/2010/main" val="32923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正则化</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（阅读内容）</a:t>
            </a:r>
          </a:p>
        </p:txBody>
      </p:sp>
      <mc:AlternateContent xmlns:mc="http://schemas.openxmlformats.org/markup-compatibility/2006" xmlns:a14="http://schemas.microsoft.com/office/drawing/2010/main">
        <mc:Choice Requires="a14">
          <p:sp>
            <p:nvSpPr>
              <p:cNvPr id="5" name="文本框 4"/>
              <p:cNvSpPr txBox="1"/>
              <p:nvPr/>
            </p:nvSpPr>
            <p:spPr>
              <a:xfrm>
                <a:off x="268796" y="1405371"/>
                <a:ext cx="8371840" cy="253640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除了模型复杂度的表示，正则项系数的大小也会对模型的拟合效果产生影响。相比不添加正则项时学习到的函数，使用恰当的正则化可以明显缓解过拟合问题。但是，过大的正则化系数</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，则会导致模型的全部参数都趋近于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，造成严重的欠拟合问题。需要注意的是， 正则化系数</a:t>
                </a:r>
                <a14:m>
                  <m:oMath xmlns:m="http://schemas.openxmlformats.org/officeDocument/2006/math">
                    <m:r>
                      <a:rPr lang="zh-CN" altLang="en-US" i="1">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的设置没有确定的规则。通常可从较小的</a:t>
                </a:r>
                <a14:m>
                  <m:oMath xmlns:m="http://schemas.openxmlformats.org/officeDocument/2006/math">
                    <m:r>
                      <a:rPr lang="zh-CN" altLang="en-US" i="1">
                        <a:latin typeface="Cambria Math" panose="02040503050406030204" pitchFamily="18" charset="0"/>
                        <a:ea typeface="微软雅黑" panose="020B0503020204020204" pitchFamily="34" charset="-122"/>
                      </a:rPr>
                      <m:t>𝜆</m:t>
                    </m:r>
                  </m:oMath>
                </a14:m>
                <a:r>
                  <a:rPr lang="zh-CN" altLang="en-US" dirty="0">
                    <a:latin typeface="微软雅黑" panose="020B0503020204020204" pitchFamily="34" charset="-122"/>
                    <a:ea typeface="微软雅黑" panose="020B0503020204020204" pitchFamily="34" charset="-122"/>
                  </a:rPr>
                  <a:t>值开始实验，以一定间隔不断增减尝试，确定合适的数量级后再进行微调</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8796" y="1405371"/>
                <a:ext cx="8371840" cy="2536400"/>
              </a:xfrm>
              <a:prstGeom prst="rect">
                <a:avLst/>
              </a:prstGeom>
              <a:blipFill>
                <a:blip r:embed="rId2"/>
                <a:stretch>
                  <a:fillRect l="-437" r="-655" b="-288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151740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CD729518-2D6B-4A7B-A7F9-0887FAAD29B7}"/>
              </a:ext>
            </a:extLst>
          </p:cNvPr>
          <p:cNvSpPr txBox="1"/>
          <p:nvPr/>
        </p:nvSpPr>
        <p:spPr>
          <a:xfrm>
            <a:off x="254270" y="1118555"/>
            <a:ext cx="8501980" cy="87395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自行生成训练数据与测试数据，采用多项式函数拟合数据，观察不进行正则化、</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正则化下回归曲线的差异</a:t>
            </a:r>
            <a:endParaRPr lang="zh-CN" altLang="en-US" dirty="0"/>
          </a:p>
        </p:txBody>
      </p:sp>
      <p:pic>
        <p:nvPicPr>
          <p:cNvPr id="6" name="图片 5">
            <a:extLst>
              <a:ext uri="{FF2B5EF4-FFF2-40B4-BE49-F238E27FC236}">
                <a16:creationId xmlns:a16="http://schemas.microsoft.com/office/drawing/2014/main" id="{09B3CADF-D792-4593-BD84-21947E71E2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60" y="2558492"/>
            <a:ext cx="4882326" cy="1143927"/>
          </a:xfrm>
          <a:prstGeom prst="rect">
            <a:avLst/>
          </a:prstGeom>
        </p:spPr>
      </p:pic>
      <p:sp>
        <p:nvSpPr>
          <p:cNvPr id="11" name="文本框 10">
            <a:extLst>
              <a:ext uri="{FF2B5EF4-FFF2-40B4-BE49-F238E27FC236}">
                <a16:creationId xmlns:a16="http://schemas.microsoft.com/office/drawing/2014/main" id="{FA2216A3-A813-4C85-9818-C854C5EB2A4A}"/>
              </a:ext>
            </a:extLst>
          </p:cNvPr>
          <p:cNvSpPr txBox="1"/>
          <p:nvPr/>
        </p:nvSpPr>
        <p:spPr>
          <a:xfrm>
            <a:off x="162560" y="2107395"/>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生成训练数据与测试数据</a:t>
            </a:r>
            <a:endParaRPr lang="zh-CN" altLang="en-US" b="1" dirty="0"/>
          </a:p>
        </p:txBody>
      </p:sp>
      <p:pic>
        <p:nvPicPr>
          <p:cNvPr id="13" name="图片 12">
            <a:extLst>
              <a:ext uri="{FF2B5EF4-FFF2-40B4-BE49-F238E27FC236}">
                <a16:creationId xmlns:a16="http://schemas.microsoft.com/office/drawing/2014/main" id="{82CFB6D7-6EAA-4807-85D8-0A604D3F9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559" y="4679480"/>
            <a:ext cx="8873976" cy="1049912"/>
          </a:xfrm>
          <a:prstGeom prst="rect">
            <a:avLst/>
          </a:prstGeom>
        </p:spPr>
      </p:pic>
      <p:sp>
        <p:nvSpPr>
          <p:cNvPr id="14" name="文本框 13">
            <a:extLst>
              <a:ext uri="{FF2B5EF4-FFF2-40B4-BE49-F238E27FC236}">
                <a16:creationId xmlns:a16="http://schemas.microsoft.com/office/drawing/2014/main" id="{E0B53B28-86D7-438C-BAEC-FAFA1B14A91B}"/>
              </a:ext>
            </a:extLst>
          </p:cNvPr>
          <p:cNvSpPr txBox="1"/>
          <p:nvPr/>
        </p:nvSpPr>
        <p:spPr>
          <a:xfrm>
            <a:off x="162559" y="4083733"/>
            <a:ext cx="5182691"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定义拟合多项式，根据训练数据转换特征</a:t>
            </a:r>
            <a:endParaRPr lang="zh-CN" altLang="en-US" b="1" dirty="0"/>
          </a:p>
        </p:txBody>
      </p:sp>
    </p:spTree>
    <p:extLst>
      <p:ext uri="{BB962C8B-B14F-4D97-AF65-F5344CB8AC3E}">
        <p14:creationId xmlns:p14="http://schemas.microsoft.com/office/powerpoint/2010/main" val="1801352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7" name="页脚占位符 2">
            <a:extLst>
              <a:ext uri="{FF2B5EF4-FFF2-40B4-BE49-F238E27FC236}">
                <a16:creationId xmlns:a16="http://schemas.microsoft.com/office/drawing/2014/main" id="{0B914D00-DBC1-4D87-A6C7-03EB0FB48558}"/>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CD729518-2D6B-4A7B-A7F9-0887FAAD29B7}"/>
              </a:ext>
            </a:extLst>
          </p:cNvPr>
          <p:cNvSpPr txBox="1"/>
          <p:nvPr/>
        </p:nvSpPr>
        <p:spPr>
          <a:xfrm>
            <a:off x="254270" y="1118555"/>
            <a:ext cx="8501980" cy="87395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自行生成训练数据与测试数据，采用多项式函数拟合数据，观察不进行正则化、</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正则化、</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正则化下回归曲线的差异</a:t>
            </a:r>
            <a:endParaRPr lang="zh-CN" altLang="en-US" dirty="0"/>
          </a:p>
        </p:txBody>
      </p:sp>
      <p:sp>
        <p:nvSpPr>
          <p:cNvPr id="11" name="文本框 10">
            <a:extLst>
              <a:ext uri="{FF2B5EF4-FFF2-40B4-BE49-F238E27FC236}">
                <a16:creationId xmlns:a16="http://schemas.microsoft.com/office/drawing/2014/main" id="{FA2216A3-A813-4C85-9818-C854C5EB2A4A}"/>
              </a:ext>
            </a:extLst>
          </p:cNvPr>
          <p:cNvSpPr txBox="1"/>
          <p:nvPr/>
        </p:nvSpPr>
        <p:spPr>
          <a:xfrm>
            <a:off x="162560" y="2107395"/>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进行拟合</a:t>
            </a:r>
            <a:endParaRPr lang="zh-CN" altLang="en-US" b="1" dirty="0"/>
          </a:p>
        </p:txBody>
      </p:sp>
      <p:pic>
        <p:nvPicPr>
          <p:cNvPr id="10" name="图片 9">
            <a:extLst>
              <a:ext uri="{FF2B5EF4-FFF2-40B4-BE49-F238E27FC236}">
                <a16:creationId xmlns:a16="http://schemas.microsoft.com/office/drawing/2014/main" id="{FB43B737-D190-4C6F-A62B-58031B6A0B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60" y="2591610"/>
            <a:ext cx="7747852" cy="2341519"/>
          </a:xfrm>
          <a:prstGeom prst="rect">
            <a:avLst/>
          </a:prstGeom>
        </p:spPr>
      </p:pic>
      <p:sp>
        <p:nvSpPr>
          <p:cNvPr id="15" name="文本框 14">
            <a:extLst>
              <a:ext uri="{FF2B5EF4-FFF2-40B4-BE49-F238E27FC236}">
                <a16:creationId xmlns:a16="http://schemas.microsoft.com/office/drawing/2014/main" id="{AB583B75-E732-4AD6-9D56-2E6681E330F6}"/>
              </a:ext>
            </a:extLst>
          </p:cNvPr>
          <p:cNvSpPr txBox="1"/>
          <p:nvPr/>
        </p:nvSpPr>
        <p:spPr>
          <a:xfrm>
            <a:off x="183460" y="5005787"/>
            <a:ext cx="4572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绘图</a:t>
            </a:r>
            <a:endParaRPr lang="zh-CN" altLang="en-US" b="1" dirty="0"/>
          </a:p>
        </p:txBody>
      </p:sp>
      <p:pic>
        <p:nvPicPr>
          <p:cNvPr id="17" name="图片 16">
            <a:extLst>
              <a:ext uri="{FF2B5EF4-FFF2-40B4-BE49-F238E27FC236}">
                <a16:creationId xmlns:a16="http://schemas.microsoft.com/office/drawing/2014/main" id="{ADCBE981-B76C-4274-BDE7-5DA3B68B40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460" y="5375119"/>
            <a:ext cx="8340065" cy="1361978"/>
          </a:xfrm>
          <a:prstGeom prst="rect">
            <a:avLst/>
          </a:prstGeom>
        </p:spPr>
      </p:pic>
    </p:spTree>
    <p:extLst>
      <p:ext uri="{BB962C8B-B14F-4D97-AF65-F5344CB8AC3E}">
        <p14:creationId xmlns:p14="http://schemas.microsoft.com/office/powerpoint/2010/main" val="121628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53</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384410" y="1172739"/>
            <a:ext cx="8371840" cy="544488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在机器学习模型的选择和训练，数据集常被划分为</a:t>
            </a:r>
            <a:r>
              <a:rPr lang="zh-CN" altLang="en-US" b="1" dirty="0">
                <a:latin typeface="微软雅黑" panose="020B0503020204020204" pitchFamily="34" charset="-122"/>
                <a:ea typeface="微软雅黑" panose="020B0503020204020204" pitchFamily="34" charset="-122"/>
                <a:sym typeface="Arial" panose="020B0604020202020204" pitchFamily="34" charset="0"/>
              </a:rPr>
              <a:t>训练集 验证集和测试集</a:t>
            </a:r>
            <a:r>
              <a:rPr lang="zh-CN" altLang="en-US" dirty="0">
                <a:latin typeface="微软雅黑" panose="020B0503020204020204" pitchFamily="34" charset="-122"/>
                <a:ea typeface="微软雅黑" panose="020B0503020204020204" pitchFamily="34" charset="-122"/>
                <a:sym typeface="Arial" panose="020B0604020202020204" pitchFamily="34" charset="0"/>
              </a:rPr>
              <a:t>三个部分。</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训练集用于模型的训练，获得模型参数；</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验证集用于优化模型的超参数，也即选择不同模型；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测试集用于对模型最终效果的评估。然而实际应用中数据量很可能是有限的，验证集不具备足够的数据来进行模型验证，筛选最优模型。此时需要进行交叉验证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交叉验证的主要思想是将数据集分为训练集和测试集后，再将训练集切分为若干份子数据集，再将这些子数据集组合为训练集和验证集，在此基础上进行多次训练和验证。交叉验证具体可分为两类：</a:t>
            </a: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a:t>
            </a:r>
            <a:r>
              <a:rPr lang="en-US" altLang="zh-CN" dirty="0">
                <a:latin typeface="微软雅黑" panose="020B0503020204020204" pitchFamily="34" charset="-122"/>
                <a:ea typeface="微软雅黑" panose="020B0503020204020204" pitchFamily="34" charset="-122"/>
                <a:sym typeface="Arial" panose="020B0604020202020204" pitchFamily="34" charset="0"/>
              </a:rPr>
              <a:t>S-fold cross validation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）和留一交叉验证（</a:t>
            </a:r>
            <a:r>
              <a:rPr lang="en-US" altLang="zh-CN" dirty="0">
                <a:latin typeface="微软雅黑" panose="020B0503020204020204" pitchFamily="34" charset="-122"/>
                <a:ea typeface="微软雅黑" panose="020B0503020204020204" pitchFamily="34" charset="-122"/>
                <a:sym typeface="Arial" panose="020B0604020202020204" pitchFamily="34" charset="0"/>
              </a:rPr>
              <a:t>leave-one cross validation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9F8C5008-610B-4CBA-9E8D-98DDC95F8D7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311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179504" y="1010814"/>
            <a:ext cx="8371840" cy="2539157"/>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折交叉验证（</a:t>
            </a: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S-fold cross validation</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折交叉验证则将训练集分割成</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大小相同的 </a:t>
            </a:r>
            <a:r>
              <a:rPr lang="en-US" altLang="zh-CN"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S </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组数据集</a:t>
            </a:r>
            <a:r>
              <a:rPr lang="zh-CN" altLang="en-US" dirty="0">
                <a:latin typeface="微软雅黑" panose="020B0503020204020204" pitchFamily="34" charset="-122"/>
                <a:ea typeface="微软雅黑" panose="020B0503020204020204" pitchFamily="34" charset="-122"/>
                <a:sym typeface="Arial" panose="020B0604020202020204" pitchFamily="34" charset="0"/>
              </a:rPr>
              <a:t>，我们先使用</a:t>
            </a:r>
            <a:r>
              <a:rPr lang="en-US" altLang="zh-CN" dirty="0">
                <a:latin typeface="微软雅黑" panose="020B0503020204020204" pitchFamily="34" charset="-122"/>
                <a:ea typeface="微软雅黑" panose="020B0503020204020204" pitchFamily="34" charset="-122"/>
                <a:sym typeface="Arial" panose="020B0604020202020204" pitchFamily="34" charset="0"/>
              </a:rPr>
              <a:t>2~ S</a:t>
            </a:r>
            <a:r>
              <a:rPr lang="zh-CN" altLang="en-US" dirty="0">
                <a:latin typeface="微软雅黑" panose="020B0503020204020204" pitchFamily="34" charset="-122"/>
                <a:ea typeface="微软雅黑" panose="020B0503020204020204" pitchFamily="34" charset="-122"/>
                <a:sym typeface="Arial" panose="020B0604020202020204" pitchFamily="34" charset="0"/>
              </a:rPr>
              <a:t>组数据集作为新的训练集进行训练，后用第一组数据集进行验证；接下来使用第二组数据集作为验证数据，而剩余数据集用于训练，依次往复，直至遍历完所有数据集。最后能获得 </a:t>
            </a:r>
            <a:r>
              <a:rPr lang="en-US" altLang="zh-CN" dirty="0">
                <a:latin typeface="微软雅黑" panose="020B0503020204020204" pitchFamily="34" charset="-122"/>
                <a:ea typeface="微软雅黑" panose="020B0503020204020204" pitchFamily="34" charset="-122"/>
                <a:sym typeface="Arial" panose="020B0604020202020204" pitchFamily="34" charset="0"/>
              </a:rPr>
              <a:t>S </a:t>
            </a:r>
            <a:r>
              <a:rPr lang="zh-CN" altLang="en-US" dirty="0">
                <a:latin typeface="微软雅黑" panose="020B0503020204020204" pitchFamily="34" charset="-122"/>
                <a:ea typeface="微软雅黑" panose="020B0503020204020204" pitchFamily="34" charset="-122"/>
                <a:sym typeface="Arial" panose="020B0604020202020204" pitchFamily="34" charset="0"/>
              </a:rPr>
              <a:t>组评价指标（误差），取均值后即可获得当前超参数下的模型平均性能。下图展示了</a:t>
            </a:r>
            <a:r>
              <a:rPr lang="en-US" altLang="zh-CN" dirty="0">
                <a:latin typeface="微软雅黑" panose="020B0503020204020204" pitchFamily="34" charset="-122"/>
                <a:ea typeface="微软雅黑" panose="020B0503020204020204" pitchFamily="34" charset="-122"/>
                <a:sym typeface="Arial" panose="020B0604020202020204" pitchFamily="34" charset="0"/>
              </a:rPr>
              <a:t>6</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折交叉验证的数据集划分方法。</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426022" y="3549971"/>
            <a:ext cx="4058340" cy="3155629"/>
          </a:xfrm>
          <a:prstGeom prst="rect">
            <a:avLst/>
          </a:prstGeom>
        </p:spPr>
      </p:pic>
      <p:sp>
        <p:nvSpPr>
          <p:cNvPr id="8" name="页脚占位符 2">
            <a:extLst>
              <a:ext uri="{FF2B5EF4-FFF2-40B4-BE49-F238E27FC236}">
                <a16:creationId xmlns:a16="http://schemas.microsoft.com/office/drawing/2014/main" id="{78626875-2A9E-4BA1-B899-E906778C61DA}"/>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A7AC995F-DF54-4E56-B608-7974614DF49E}"/>
              </a:ext>
            </a:extLst>
          </p:cNvPr>
          <p:cNvSpPr txBox="1"/>
          <p:nvPr/>
        </p:nvSpPr>
        <p:spPr>
          <a:xfrm>
            <a:off x="281531" y="3859585"/>
            <a:ext cx="3234920" cy="212090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折交叉验证中，每一个样本数据都即被用作训练数据，也被用作测试数据。一定程度上可以避免训练的过</a:t>
            </a:r>
            <a:r>
              <a:rPr lang="zh-CN" altLang="en-US" dirty="0">
                <a:solidFill>
                  <a:srgbClr val="C00000"/>
                </a:solidFill>
                <a:latin typeface="微软雅黑" panose="020B0503020204020204" pitchFamily="34" charset="-122"/>
                <a:ea typeface="微软雅黑" panose="020B0503020204020204" pitchFamily="34" charset="-122"/>
              </a:rPr>
              <a:t>拟合与欠拟合</a:t>
            </a:r>
            <a:r>
              <a:rPr lang="zh-CN" altLang="en-US" dirty="0">
                <a:latin typeface="微软雅黑" panose="020B0503020204020204" pitchFamily="34" charset="-122"/>
                <a:ea typeface="微软雅黑" panose="020B0503020204020204" pitchFamily="34" charset="-122"/>
              </a:rPr>
              <a:t>情况的发生</a:t>
            </a:r>
          </a:p>
        </p:txBody>
      </p:sp>
    </p:spTree>
    <p:extLst>
      <p:ext uri="{BB962C8B-B14F-4D97-AF65-F5344CB8AC3E}">
        <p14:creationId xmlns:p14="http://schemas.microsoft.com/office/powerpoint/2010/main" val="1495552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交叉验证</a:t>
            </a:r>
          </a:p>
        </p:txBody>
      </p:sp>
      <p:sp>
        <p:nvSpPr>
          <p:cNvPr id="5" name="文本框 4"/>
          <p:cNvSpPr txBox="1"/>
          <p:nvPr/>
        </p:nvSpPr>
        <p:spPr>
          <a:xfrm>
            <a:off x="162560" y="1265841"/>
            <a:ext cx="8371840" cy="1708160"/>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留一交叉验证（</a:t>
            </a:r>
            <a:r>
              <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leave-one cross validation</a:t>
            </a:r>
            <a:r>
              <a:rPr lang="zh-CN" altLang="en-US"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sz="24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留一交叉验证实际上是</a:t>
            </a:r>
            <a:r>
              <a:rPr lang="en-US" altLang="zh-CN" dirty="0">
                <a:latin typeface="微软雅黑" panose="020B0503020204020204" pitchFamily="34" charset="-122"/>
                <a:ea typeface="微软雅黑" panose="020B0503020204020204" pitchFamily="34" charset="-122"/>
                <a:sym typeface="Arial" panose="020B0604020202020204" pitchFamily="34" charset="0"/>
              </a:rPr>
              <a:t>S</a:t>
            </a:r>
            <a:r>
              <a:rPr lang="zh-CN" altLang="en-US" dirty="0">
                <a:latin typeface="微软雅黑" panose="020B0503020204020204" pitchFamily="34" charset="-122"/>
                <a:ea typeface="微软雅黑" panose="020B0503020204020204" pitchFamily="34" charset="-122"/>
                <a:sym typeface="Arial" panose="020B0604020202020204" pitchFamily="34" charset="0"/>
              </a:rPr>
              <a:t>折交叉验证的一种特殊情况。在数据量非常缺乏的情况下，另</a:t>
            </a:r>
            <a:r>
              <a:rPr lang="en-US" altLang="zh-CN" dirty="0">
                <a:latin typeface="微软雅黑" panose="020B0503020204020204" pitchFamily="34" charset="-122"/>
                <a:ea typeface="微软雅黑" panose="020B0503020204020204" pitchFamily="34" charset="-122"/>
                <a:sym typeface="Arial" panose="020B0604020202020204" pitchFamily="34" charset="0"/>
              </a:rPr>
              <a:t>S=N</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sym typeface="Arial" panose="020B0604020202020204" pitchFamily="34" charset="0"/>
              </a:rPr>
              <a:t>N</a:t>
            </a:r>
            <a:r>
              <a:rPr lang="zh-CN" altLang="en-US" dirty="0">
                <a:latin typeface="微软雅黑" panose="020B0503020204020204" pitchFamily="34" charset="-122"/>
                <a:ea typeface="微软雅黑" panose="020B0503020204020204" pitchFamily="34" charset="-122"/>
                <a:sym typeface="Arial" panose="020B0604020202020204" pitchFamily="34" charset="0"/>
              </a:rPr>
              <a:t>为数据集的容量，每次只用一个样本来进行验证，这种交叉验证方法被称为留一交叉验证法</a:t>
            </a:r>
          </a:p>
        </p:txBody>
      </p:sp>
      <p:sp>
        <p:nvSpPr>
          <p:cNvPr id="7" name="页脚占位符 2">
            <a:extLst>
              <a:ext uri="{FF2B5EF4-FFF2-40B4-BE49-F238E27FC236}">
                <a16:creationId xmlns:a16="http://schemas.microsoft.com/office/drawing/2014/main" id="{D25CD40B-A558-4C8E-842C-8A97AA5609E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702020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780D23-F4BB-41BC-8A93-BE830C9E803C}"/>
              </a:ext>
            </a:extLst>
          </p:cNvPr>
          <p:cNvSpPr>
            <a:spLocks noGrp="1"/>
          </p:cNvSpPr>
          <p:nvPr>
            <p:ph type="dt" sz="half" idx="10"/>
          </p:nvPr>
        </p:nvSpPr>
        <p:spPr/>
        <p:txBody>
          <a:bodyPr/>
          <a:lstStyle/>
          <a:p>
            <a:pPr>
              <a:defRPr/>
            </a:pPr>
            <a:fld id="{ACF5701F-746E-469B-BDDA-F93B22D4DB72}" type="datetime1">
              <a:rPr lang="en-US" altLang="zh-CN" smtClean="0"/>
              <a:t>5/26/2021</a:t>
            </a:fld>
            <a:endParaRPr lang="en-US" altLang="zh-CN"/>
          </a:p>
        </p:txBody>
      </p:sp>
      <p:sp>
        <p:nvSpPr>
          <p:cNvPr id="4" name="灯片编号占位符 3">
            <a:extLst>
              <a:ext uri="{FF2B5EF4-FFF2-40B4-BE49-F238E27FC236}">
                <a16:creationId xmlns:a16="http://schemas.microsoft.com/office/drawing/2014/main" id="{E8596F33-F30E-4B51-AA01-9B74A4BFF7BA}"/>
              </a:ext>
            </a:extLst>
          </p:cNvPr>
          <p:cNvSpPr>
            <a:spLocks noGrp="1"/>
          </p:cNvSpPr>
          <p:nvPr>
            <p:ph type="sldNum" sz="quarter" idx="12"/>
          </p:nvPr>
        </p:nvSpPr>
        <p:spPr/>
        <p:txBody>
          <a:bodyPr/>
          <a:lstStyle/>
          <a:p>
            <a:pPr>
              <a:defRPr/>
            </a:pPr>
            <a:fld id="{D1009943-BA82-4F6A-BD7C-764069224CD2}" type="slidenum">
              <a:rPr lang="zh-CN" altLang="en-US" smtClean="0"/>
              <a:pPr>
                <a:defRPr/>
              </a:pPr>
              <a:t>56</a:t>
            </a:fld>
            <a:endParaRPr lang="en-US" altLang="zh-CN"/>
          </a:p>
        </p:txBody>
      </p:sp>
      <p:sp>
        <p:nvSpPr>
          <p:cNvPr id="5" name="标题 1">
            <a:extLst>
              <a:ext uri="{FF2B5EF4-FFF2-40B4-BE49-F238E27FC236}">
                <a16:creationId xmlns:a16="http://schemas.microsoft.com/office/drawing/2014/main" id="{D778DB3E-BDF5-4F85-BDA6-25BFAA48FE4B}"/>
              </a:ext>
            </a:extLst>
          </p:cNvPr>
          <p:cNvSpPr txBox="1">
            <a:spLocks/>
          </p:cNvSpPr>
          <p:nvPr/>
        </p:nvSpPr>
        <p:spPr>
          <a:xfrm>
            <a:off x="162560" y="4407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6" name="文本框 5">
            <a:extLst>
              <a:ext uri="{FF2B5EF4-FFF2-40B4-BE49-F238E27FC236}">
                <a16:creationId xmlns:a16="http://schemas.microsoft.com/office/drawing/2014/main" id="{D4CDF51F-F9D3-4F46-A289-D86CACC98760}"/>
              </a:ext>
            </a:extLst>
          </p:cNvPr>
          <p:cNvSpPr txBox="1"/>
          <p:nvPr/>
        </p:nvSpPr>
        <p:spPr>
          <a:xfrm>
            <a:off x="292189" y="992636"/>
            <a:ext cx="846406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结合上一练习中的对数几率回归模型，编写函数。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功能</a:t>
            </a:r>
            <a:r>
              <a:rPr lang="zh-CN" altLang="en-US" dirty="0">
                <a:latin typeface="微软雅黑" panose="020B0503020204020204" pitchFamily="34" charset="-122"/>
                <a:ea typeface="微软雅黑" panose="020B0503020204020204" pitchFamily="34" charset="-122"/>
              </a:rPr>
              <a:t>：给定训练样本，训练模型，采用</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折交叉验证方法评估模型，要求函数可调整交叉验证折数</a:t>
            </a:r>
          </a:p>
        </p:txBody>
      </p:sp>
      <p:sp>
        <p:nvSpPr>
          <p:cNvPr id="9" name="页脚占位符 2">
            <a:extLst>
              <a:ext uri="{FF2B5EF4-FFF2-40B4-BE49-F238E27FC236}">
                <a16:creationId xmlns:a16="http://schemas.microsoft.com/office/drawing/2014/main" id="{FE8D1B95-EE71-4FE7-9A72-67952019A3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0" name="文本框 9">
            <a:extLst>
              <a:ext uri="{FF2B5EF4-FFF2-40B4-BE49-F238E27FC236}">
                <a16:creationId xmlns:a16="http://schemas.microsoft.com/office/drawing/2014/main" id="{6420A12A-AAF3-432F-85F4-4CD365F4EC78}"/>
              </a:ext>
            </a:extLst>
          </p:cNvPr>
          <p:cNvSpPr txBox="1"/>
          <p:nvPr/>
        </p:nvSpPr>
        <p:spPr>
          <a:xfrm>
            <a:off x="110727" y="2967335"/>
            <a:ext cx="2061739"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计算损失函数（这里采用交叉熵损失函数）</a:t>
            </a:r>
          </a:p>
        </p:txBody>
      </p:sp>
      <p:sp>
        <p:nvSpPr>
          <p:cNvPr id="11" name="文本框 10">
            <a:extLst>
              <a:ext uri="{FF2B5EF4-FFF2-40B4-BE49-F238E27FC236}">
                <a16:creationId xmlns:a16="http://schemas.microsoft.com/office/drawing/2014/main" id="{F3819B02-BE1A-4689-971B-3F5C8A0A5330}"/>
              </a:ext>
            </a:extLst>
          </p:cNvPr>
          <p:cNvSpPr txBox="1"/>
          <p:nvPr/>
        </p:nvSpPr>
        <p:spPr>
          <a:xfrm>
            <a:off x="162560" y="4890932"/>
            <a:ext cx="161819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数组拼接函数</a:t>
            </a:r>
          </a:p>
        </p:txBody>
      </p:sp>
      <p:pic>
        <p:nvPicPr>
          <p:cNvPr id="12" name="图片 11">
            <a:extLst>
              <a:ext uri="{FF2B5EF4-FFF2-40B4-BE49-F238E27FC236}">
                <a16:creationId xmlns:a16="http://schemas.microsoft.com/office/drawing/2014/main" id="{81C1285D-CB69-45AF-A1E0-BA0CC338BC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6001" y="2465168"/>
            <a:ext cx="6350249" cy="4094084"/>
          </a:xfrm>
          <a:prstGeom prst="rect">
            <a:avLst/>
          </a:prstGeom>
        </p:spPr>
      </p:pic>
    </p:spTree>
    <p:extLst>
      <p:ext uri="{BB962C8B-B14F-4D97-AF65-F5344CB8AC3E}">
        <p14:creationId xmlns:p14="http://schemas.microsoft.com/office/powerpoint/2010/main" val="895694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780D23-F4BB-41BC-8A93-BE830C9E803C}"/>
              </a:ext>
            </a:extLst>
          </p:cNvPr>
          <p:cNvSpPr>
            <a:spLocks noGrp="1"/>
          </p:cNvSpPr>
          <p:nvPr>
            <p:ph type="dt" sz="half" idx="10"/>
          </p:nvPr>
        </p:nvSpPr>
        <p:spPr/>
        <p:txBody>
          <a:bodyPr/>
          <a:lstStyle/>
          <a:p>
            <a:pPr>
              <a:defRPr/>
            </a:pPr>
            <a:fld id="{ACF5701F-746E-469B-BDDA-F93B22D4DB72}" type="datetime1">
              <a:rPr lang="en-US" altLang="zh-CN" smtClean="0"/>
              <a:t>5/26/2021</a:t>
            </a:fld>
            <a:endParaRPr lang="en-US" altLang="zh-CN"/>
          </a:p>
        </p:txBody>
      </p:sp>
      <p:sp>
        <p:nvSpPr>
          <p:cNvPr id="4" name="灯片编号占位符 3">
            <a:extLst>
              <a:ext uri="{FF2B5EF4-FFF2-40B4-BE49-F238E27FC236}">
                <a16:creationId xmlns:a16="http://schemas.microsoft.com/office/drawing/2014/main" id="{E8596F33-F30E-4B51-AA01-9B74A4BFF7BA}"/>
              </a:ext>
            </a:extLst>
          </p:cNvPr>
          <p:cNvSpPr>
            <a:spLocks noGrp="1"/>
          </p:cNvSpPr>
          <p:nvPr>
            <p:ph type="sldNum" sz="quarter" idx="12"/>
          </p:nvPr>
        </p:nvSpPr>
        <p:spPr/>
        <p:txBody>
          <a:bodyPr/>
          <a:lstStyle/>
          <a:p>
            <a:pPr>
              <a:defRPr/>
            </a:pPr>
            <a:fld id="{D1009943-BA82-4F6A-BD7C-764069224CD2}" type="slidenum">
              <a:rPr lang="zh-CN" altLang="en-US" smtClean="0"/>
              <a:pPr>
                <a:defRPr/>
              </a:pPr>
              <a:t>57</a:t>
            </a:fld>
            <a:endParaRPr lang="en-US" altLang="zh-CN"/>
          </a:p>
        </p:txBody>
      </p:sp>
      <p:sp>
        <p:nvSpPr>
          <p:cNvPr id="5" name="标题 1">
            <a:extLst>
              <a:ext uri="{FF2B5EF4-FFF2-40B4-BE49-F238E27FC236}">
                <a16:creationId xmlns:a16="http://schemas.microsoft.com/office/drawing/2014/main" id="{D778DB3E-BDF5-4F85-BDA6-25BFAA48FE4B}"/>
              </a:ext>
            </a:extLst>
          </p:cNvPr>
          <p:cNvSpPr txBox="1">
            <a:spLocks/>
          </p:cNvSpPr>
          <p:nvPr/>
        </p:nvSpPr>
        <p:spPr>
          <a:xfrm>
            <a:off x="162560" y="4407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9" name="页脚占位符 2">
            <a:extLst>
              <a:ext uri="{FF2B5EF4-FFF2-40B4-BE49-F238E27FC236}">
                <a16:creationId xmlns:a16="http://schemas.microsoft.com/office/drawing/2014/main" id="{FE8D1B95-EE71-4FE7-9A72-67952019A3E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2" name="文本框 11">
            <a:extLst>
              <a:ext uri="{FF2B5EF4-FFF2-40B4-BE49-F238E27FC236}">
                <a16:creationId xmlns:a16="http://schemas.microsoft.com/office/drawing/2014/main" id="{1354D692-F18E-4884-8FDA-885D30B53EA1}"/>
              </a:ext>
            </a:extLst>
          </p:cNvPr>
          <p:cNvSpPr txBox="1"/>
          <p:nvPr/>
        </p:nvSpPr>
        <p:spPr>
          <a:xfrm>
            <a:off x="162560" y="1516624"/>
            <a:ext cx="227991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折交叉验证函数</a:t>
            </a:r>
          </a:p>
        </p:txBody>
      </p:sp>
      <p:pic>
        <p:nvPicPr>
          <p:cNvPr id="13" name="图片 12">
            <a:extLst>
              <a:ext uri="{FF2B5EF4-FFF2-40B4-BE49-F238E27FC236}">
                <a16:creationId xmlns:a16="http://schemas.microsoft.com/office/drawing/2014/main" id="{AEE0D9B9-0F0F-438E-97D7-662BBFB887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5338" y="347663"/>
            <a:ext cx="5932436" cy="6305723"/>
          </a:xfrm>
          <a:prstGeom prst="rect">
            <a:avLst/>
          </a:prstGeom>
        </p:spPr>
      </p:pic>
    </p:spTree>
    <p:extLst>
      <p:ext uri="{BB962C8B-B14F-4D97-AF65-F5344CB8AC3E}">
        <p14:creationId xmlns:p14="http://schemas.microsoft.com/office/powerpoint/2010/main" val="1310013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203253" y="376219"/>
            <a:ext cx="8229600" cy="990600"/>
          </a:xfrm>
        </p:spPr>
        <p:txBody>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机器学习训练中的其他技巧</a:t>
            </a:r>
          </a:p>
        </p:txBody>
      </p:sp>
      <p:sp>
        <p:nvSpPr>
          <p:cNvPr id="6" name="文本框 5"/>
          <p:cNvSpPr txBox="1"/>
          <p:nvPr/>
        </p:nvSpPr>
        <p:spPr>
          <a:xfrm>
            <a:off x="341376" y="1560576"/>
            <a:ext cx="8091477" cy="1815882"/>
          </a:xfrm>
          <a:prstGeom prst="rect">
            <a:avLst/>
          </a:prstGeom>
          <a:noFill/>
        </p:spPr>
        <p:txBody>
          <a:bodyPr wrap="square" rtlCol="0">
            <a:spAutoFit/>
          </a:bodyPr>
          <a:lstStyle/>
          <a:p>
            <a:pPr marL="285750" indent="-28575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利用数据改善模型性能</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Wingdings" panose="05000000000000000000" pitchFamily="2" charset="2"/>
              <a:buChar char="p"/>
            </a:pPr>
            <a:r>
              <a:rPr lang="zh-CN" altLang="en-US"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特征选择技巧</a:t>
            </a:r>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2800"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7" name="页脚占位符 2">
            <a:extLst>
              <a:ext uri="{FF2B5EF4-FFF2-40B4-BE49-F238E27FC236}">
                <a16:creationId xmlns:a16="http://schemas.microsoft.com/office/drawing/2014/main" id="{3B41900D-1C95-4D76-AEE4-0D916454F4C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2727395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59</a:t>
            </a:fld>
            <a:endParaRPr lang="en-US" altLang="zh-CN"/>
          </a:p>
        </p:txBody>
      </p:sp>
      <p:sp>
        <p:nvSpPr>
          <p:cNvPr id="7" name="页脚占位符 2">
            <a:extLst>
              <a:ext uri="{FF2B5EF4-FFF2-40B4-BE49-F238E27FC236}">
                <a16:creationId xmlns:a16="http://schemas.microsoft.com/office/drawing/2014/main" id="{3B41900D-1C95-4D76-AEE4-0D916454F4CF}"/>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标题 1">
            <a:extLst>
              <a:ext uri="{FF2B5EF4-FFF2-40B4-BE49-F238E27FC236}">
                <a16:creationId xmlns:a16="http://schemas.microsoft.com/office/drawing/2014/main" id="{C9EB287C-73E0-4EB1-B5EE-81770CA4BF19}"/>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10" name="文本框 9">
            <a:extLst>
              <a:ext uri="{FF2B5EF4-FFF2-40B4-BE49-F238E27FC236}">
                <a16:creationId xmlns:a16="http://schemas.microsoft.com/office/drawing/2014/main" id="{5DABB8B2-456F-4D22-A6ED-11EE7C1C2159}"/>
              </a:ext>
            </a:extLst>
          </p:cNvPr>
          <p:cNvSpPr txBox="1"/>
          <p:nvPr/>
        </p:nvSpPr>
        <p:spPr>
          <a:xfrm>
            <a:off x="162560" y="1082592"/>
            <a:ext cx="8382684"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从数据预处理的角度，对数据进行扩充、清洗、变换、筛选等工作，是提升机器学习模型性能的方式之一，从数据角度改善模型性能可以从以下方面入手：</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3004D37E-897A-4692-AF73-5E871E47E56A}"/>
              </a:ext>
            </a:extLst>
          </p:cNvPr>
          <p:cNvSpPr txBox="1"/>
          <p:nvPr/>
        </p:nvSpPr>
        <p:spPr>
          <a:xfrm>
            <a:off x="101227" y="1936876"/>
            <a:ext cx="8485211" cy="1289456"/>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）人工扩充数据集</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可以通过对有限数据的变换来人工扩充数据集，例如填充或重新排列现有数据；利用概率模型生成新的数据；增加原始数据扰动；使用滑动窗口对数据进行裁切等</a:t>
            </a:r>
            <a:endParaRPr lang="zh-CN" altLang="en-US" dirty="0"/>
          </a:p>
        </p:txBody>
      </p:sp>
      <p:sp>
        <p:nvSpPr>
          <p:cNvPr id="3" name="文本框 2">
            <a:extLst>
              <a:ext uri="{FF2B5EF4-FFF2-40B4-BE49-F238E27FC236}">
                <a16:creationId xmlns:a16="http://schemas.microsoft.com/office/drawing/2014/main" id="{46DFF555-4E0F-453C-9A17-E69FD9322DD3}"/>
              </a:ext>
            </a:extLst>
          </p:cNvPr>
          <p:cNvSpPr txBox="1"/>
          <p:nvPr/>
        </p:nvSpPr>
        <p:spPr>
          <a:xfrm>
            <a:off x="162560" y="3667303"/>
            <a:ext cx="859369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例如，图像识别时，对同一张图像，通过图像的平移、旋转、缩放、调节亮度等措施生成大量的新的数据集</a:t>
            </a:r>
          </a:p>
        </p:txBody>
      </p:sp>
      <p:pic>
        <p:nvPicPr>
          <p:cNvPr id="5" name="图片 4">
            <a:extLst>
              <a:ext uri="{FF2B5EF4-FFF2-40B4-BE49-F238E27FC236}">
                <a16:creationId xmlns:a16="http://schemas.microsoft.com/office/drawing/2014/main" id="{DF08C1AF-B5A6-4B0C-AE59-6D99E9680C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4948634"/>
            <a:ext cx="1341437" cy="1341437"/>
          </a:xfrm>
          <a:prstGeom prst="rect">
            <a:avLst/>
          </a:prstGeom>
        </p:spPr>
      </p:pic>
      <p:pic>
        <p:nvPicPr>
          <p:cNvPr id="9" name="图片 8">
            <a:extLst>
              <a:ext uri="{FF2B5EF4-FFF2-40B4-BE49-F238E27FC236}">
                <a16:creationId xmlns:a16="http://schemas.microsoft.com/office/drawing/2014/main" id="{1D0C912D-F9A8-44D7-BAE7-09125A7B8E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0850" y="4176651"/>
            <a:ext cx="3932516" cy="2463924"/>
          </a:xfrm>
          <a:prstGeom prst="rect">
            <a:avLst/>
          </a:prstGeom>
        </p:spPr>
      </p:pic>
      <p:sp>
        <p:nvSpPr>
          <p:cNvPr id="11" name="箭头: 右 10">
            <a:extLst>
              <a:ext uri="{FF2B5EF4-FFF2-40B4-BE49-F238E27FC236}">
                <a16:creationId xmlns:a16="http://schemas.microsoft.com/office/drawing/2014/main" id="{86467C08-10E7-4797-BC9E-E85CA589D810}"/>
              </a:ext>
            </a:extLst>
          </p:cNvPr>
          <p:cNvSpPr/>
          <p:nvPr/>
        </p:nvSpPr>
        <p:spPr>
          <a:xfrm>
            <a:off x="2324100" y="5473700"/>
            <a:ext cx="1606550" cy="301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963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4" name="文本框 13">
            <a:extLst>
              <a:ext uri="{FF2B5EF4-FFF2-40B4-BE49-F238E27FC236}">
                <a16:creationId xmlns:a16="http://schemas.microsoft.com/office/drawing/2014/main" id="{77098A48-51A6-4C45-8320-99A08EE2FB40}"/>
              </a:ext>
            </a:extLst>
          </p:cNvPr>
          <p:cNvSpPr txBox="1"/>
          <p:nvPr/>
        </p:nvSpPr>
        <p:spPr>
          <a:xfrm>
            <a:off x="250830" y="1569878"/>
            <a:ext cx="8505420" cy="212090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机器学习的关键在于：计算机能否从数据中自行学习经验并产生满足需求的模型，即是否能实现“学习”的行为。我们以一个具有多年驾驶经验的司机开车为例，来加深对于“</a:t>
            </a:r>
            <a:r>
              <a:rPr lang="zh-CN" altLang="en-US" dirty="0">
                <a:solidFill>
                  <a:srgbClr val="C00000"/>
                </a:solidFill>
                <a:latin typeface="微软雅黑" panose="020B0503020204020204" pitchFamily="34" charset="-122"/>
                <a:ea typeface="微软雅黑" panose="020B0503020204020204" pitchFamily="34" charset="-122"/>
              </a:rPr>
              <a:t>学习</a:t>
            </a:r>
            <a:r>
              <a:rPr lang="zh-CN" altLang="en-US" dirty="0">
                <a:latin typeface="微软雅黑" panose="020B0503020204020204" pitchFamily="34" charset="-122"/>
                <a:ea typeface="微软雅黑" panose="020B0503020204020204" pitchFamily="34" charset="-122"/>
              </a:rPr>
              <a:t>”的理解。当他要在</a:t>
            </a:r>
            <a:r>
              <a:rPr lang="zh-CN" altLang="en-US" dirty="0">
                <a:solidFill>
                  <a:srgbClr val="C00000"/>
                </a:solidFill>
                <a:latin typeface="微软雅黑" panose="020B0503020204020204" pitchFamily="34" charset="-122"/>
                <a:ea typeface="微软雅黑" panose="020B0503020204020204" pitchFamily="34" charset="-122"/>
              </a:rPr>
              <a:t>陌生道路</a:t>
            </a:r>
            <a:r>
              <a:rPr lang="zh-CN" altLang="en-US" dirty="0">
                <a:latin typeface="微软雅黑" panose="020B0503020204020204" pitchFamily="34" charset="-122"/>
                <a:ea typeface="微软雅黑" panose="020B0503020204020204" pitchFamily="34" charset="-122"/>
              </a:rPr>
              <a:t>行驶，虽然不熟悉路况，但由于他在</a:t>
            </a:r>
            <a:r>
              <a:rPr lang="zh-CN" altLang="en-US" dirty="0">
                <a:solidFill>
                  <a:srgbClr val="C00000"/>
                </a:solidFill>
                <a:latin typeface="微软雅黑" panose="020B0503020204020204" pitchFamily="34" charset="-122"/>
                <a:ea typeface="微软雅黑" panose="020B0503020204020204" pitchFamily="34" charset="-122"/>
              </a:rPr>
              <a:t>各种路况下</a:t>
            </a:r>
            <a:r>
              <a:rPr lang="zh-CN" altLang="en-US" dirty="0">
                <a:latin typeface="微软雅黑" panose="020B0503020204020204" pitchFamily="34" charset="-122"/>
                <a:ea typeface="微软雅黑" panose="020B0503020204020204" pitchFamily="34" charset="-122"/>
              </a:rPr>
              <a:t>都驾驶过，积累了丰富的经验，因此面对陌生的道路也可以很快适应，这就是一个</a:t>
            </a:r>
            <a:r>
              <a:rPr lang="zh-CN" altLang="en-US" dirty="0">
                <a:solidFill>
                  <a:srgbClr val="C00000"/>
                </a:solidFill>
                <a:latin typeface="微软雅黑" panose="020B0503020204020204" pitchFamily="34" charset="-122"/>
                <a:ea typeface="微软雅黑" panose="020B0503020204020204" pitchFamily="34" charset="-122"/>
              </a:rPr>
              <a:t>自我学习</a:t>
            </a:r>
            <a:r>
              <a:rPr lang="zh-CN" altLang="en-US" dirty="0">
                <a:latin typeface="微软雅黑" panose="020B0503020204020204" pitchFamily="34" charset="-122"/>
                <a:ea typeface="微软雅黑" panose="020B0503020204020204" pitchFamily="34" charset="-122"/>
              </a:rPr>
              <a:t>并应用到</a:t>
            </a:r>
            <a:r>
              <a:rPr lang="zh-CN" altLang="en-US" dirty="0">
                <a:solidFill>
                  <a:srgbClr val="C00000"/>
                </a:solidFill>
                <a:latin typeface="微软雅黑" panose="020B0503020204020204" pitchFamily="34" charset="-122"/>
                <a:ea typeface="微软雅黑" panose="020B0503020204020204" pitchFamily="34" charset="-122"/>
              </a:rPr>
              <a:t>新场景</a:t>
            </a:r>
            <a:r>
              <a:rPr lang="zh-CN" altLang="en-US" dirty="0">
                <a:latin typeface="微软雅黑" panose="020B0503020204020204" pitchFamily="34" charset="-122"/>
                <a:ea typeface="微软雅黑" panose="020B0503020204020204" pitchFamily="34" charset="-122"/>
              </a:rPr>
              <a:t>中的过程</a:t>
            </a:r>
          </a:p>
        </p:txBody>
      </p:sp>
      <p:pic>
        <p:nvPicPr>
          <p:cNvPr id="15" name="图片 14">
            <a:extLst>
              <a:ext uri="{FF2B5EF4-FFF2-40B4-BE49-F238E27FC236}">
                <a16:creationId xmlns:a16="http://schemas.microsoft.com/office/drawing/2014/main" id="{E478C159-759C-4802-AC5D-990AD52A097E}"/>
              </a:ext>
            </a:extLst>
          </p:cNvPr>
          <p:cNvPicPr>
            <a:picLocks noChangeAspect="1"/>
          </p:cNvPicPr>
          <p:nvPr/>
        </p:nvPicPr>
        <p:blipFill>
          <a:blip r:embed="rId3"/>
          <a:stretch>
            <a:fillRect/>
          </a:stretch>
        </p:blipFill>
        <p:spPr>
          <a:xfrm>
            <a:off x="1012657" y="4531322"/>
            <a:ext cx="2346178" cy="1595746"/>
          </a:xfrm>
          <a:prstGeom prst="rect">
            <a:avLst/>
          </a:prstGeom>
        </p:spPr>
      </p:pic>
      <p:sp>
        <p:nvSpPr>
          <p:cNvPr id="16" name="箭头: 右 15">
            <a:extLst>
              <a:ext uri="{FF2B5EF4-FFF2-40B4-BE49-F238E27FC236}">
                <a16:creationId xmlns:a16="http://schemas.microsoft.com/office/drawing/2014/main" id="{9223759D-53F6-45A7-A54B-D6EFF0DD82E4}"/>
              </a:ext>
            </a:extLst>
          </p:cNvPr>
          <p:cNvSpPr/>
          <p:nvPr/>
        </p:nvSpPr>
        <p:spPr>
          <a:xfrm>
            <a:off x="4108663" y="5042877"/>
            <a:ext cx="1000317" cy="398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211080B-B633-4975-B4C4-48B79BCF2E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8247" y="4409762"/>
            <a:ext cx="1250268" cy="1665130"/>
          </a:xfrm>
          <a:prstGeom prst="rect">
            <a:avLst/>
          </a:prstGeom>
        </p:spPr>
      </p:pic>
    </p:spTree>
    <p:extLst>
      <p:ext uri="{BB962C8B-B14F-4D97-AF65-F5344CB8AC3E}">
        <p14:creationId xmlns:p14="http://schemas.microsoft.com/office/powerpoint/2010/main" val="2170554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60</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162560" y="1082961"/>
            <a:ext cx="8371840" cy="253640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2</a:t>
            </a:r>
            <a:r>
              <a:rPr lang="zh-CN" altLang="en-US" b="1" dirty="0">
                <a:latin typeface="微软雅黑" panose="020B0503020204020204" pitchFamily="34" charset="-122"/>
                <a:ea typeface="微软雅黑" panose="020B0503020204020204" pitchFamily="34" charset="-122"/>
                <a:sym typeface="Arial" panose="020B0604020202020204" pitchFamily="34" charset="0"/>
              </a:rPr>
              <a:t>）数据重采样</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重采样包括欠采样和过采样。当我们想要获得一种模型的基础效果，而当前数据集过大，此时便需要进行欠采样，从而提升训练速度。过采样一般用于某类特征的样本过少的情况，例如分类问题中，几类样本数量极度不平衡，便需要对小数量类别样本进行过采样（</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例如，有放回重复采样重新生成训练样本，同时增大小样本被采集权重</a:t>
            </a:r>
            <a:r>
              <a:rPr lang="zh-CN" altLang="en-US" dirty="0">
                <a:latin typeface="微软雅黑" panose="020B0503020204020204" pitchFamily="34" charset="-122"/>
                <a:ea typeface="微软雅黑" panose="020B0503020204020204" pitchFamily="34" charset="-122"/>
                <a:sym typeface="Arial" panose="020B0604020202020204" pitchFamily="34" charset="0"/>
              </a:rPr>
              <a:t>），从而使模型学习其特征。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页脚占位符 2">
            <a:extLst>
              <a:ext uri="{FF2B5EF4-FFF2-40B4-BE49-F238E27FC236}">
                <a16:creationId xmlns:a16="http://schemas.microsoft.com/office/drawing/2014/main" id="{0DA784BC-C707-4140-AAB6-D3446AEB965E}"/>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0B496FE5-C0E6-4D45-93CA-B6ED4325DD81}"/>
              </a:ext>
            </a:extLst>
          </p:cNvPr>
          <p:cNvSpPr txBox="1"/>
          <p:nvPr/>
        </p:nvSpPr>
        <p:spPr>
          <a:xfrm>
            <a:off x="162560" y="3846059"/>
            <a:ext cx="8229600"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识别电信诈骗交易时，常遇到的一个问题是，极少量的诈骗类交易记录淹没在海量的正常交易记录中，一般的分类算法会将这些诈骗记录视作噪声，导致算法无法获得令人满意的分类效果，应对这种情况，常采用的方法是过采样，增加诈骗记录占比</a:t>
            </a:r>
          </a:p>
        </p:txBody>
      </p:sp>
    </p:spTree>
    <p:extLst>
      <p:ext uri="{BB962C8B-B14F-4D97-AF65-F5344CB8AC3E}">
        <p14:creationId xmlns:p14="http://schemas.microsoft.com/office/powerpoint/2010/main" val="824827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61</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91440" y="1016054"/>
            <a:ext cx="8968926"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3</a:t>
            </a:r>
            <a:r>
              <a:rPr lang="zh-CN" altLang="en-US" b="1" dirty="0">
                <a:latin typeface="微软雅黑" panose="020B0503020204020204" pitchFamily="34" charset="-122"/>
                <a:ea typeface="微软雅黑" panose="020B0503020204020204" pitchFamily="34" charset="-122"/>
                <a:sym typeface="Arial" panose="020B0604020202020204" pitchFamily="34" charset="0"/>
              </a:rPr>
              <a:t>）缩放数据</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模型的输入数据中，不同的属性数值分布范围可能不同，在某些需要计算样本间距离的算法中，可能就会导致数值大的属性对距离计算的影响权重过大。因此，需要对数据进行缩放，使各属性的数值分布范围一致，常用方法有 </a:t>
            </a:r>
            <a:r>
              <a:rPr lang="en-US" altLang="zh-CN" dirty="0">
                <a:latin typeface="微软雅黑" panose="020B0503020204020204" pitchFamily="34" charset="-122"/>
                <a:ea typeface="微软雅黑" panose="020B0503020204020204" pitchFamily="34" charset="-122"/>
                <a:sym typeface="Arial" panose="020B0604020202020204" pitchFamily="34" charset="0"/>
              </a:rPr>
              <a:t>0-1 </a:t>
            </a:r>
            <a:r>
              <a:rPr lang="zh-CN" altLang="en-US" dirty="0">
                <a:latin typeface="微软雅黑" panose="020B0503020204020204" pitchFamily="34" charset="-122"/>
                <a:ea typeface="微软雅黑" panose="020B0503020204020204" pitchFamily="34" charset="-122"/>
                <a:sym typeface="Arial" panose="020B0604020202020204" pitchFamily="34" charset="0"/>
              </a:rPr>
              <a:t>标准化，均值</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方差标准化。</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p:sp>
        <p:nvSpPr>
          <p:cNvPr id="6" name="文本框 5">
            <a:extLst>
              <a:ext uri="{FF2B5EF4-FFF2-40B4-BE49-F238E27FC236}">
                <a16:creationId xmlns:a16="http://schemas.microsoft.com/office/drawing/2014/main" id="{F3068F39-4041-4D30-BD80-57BA129B1E65}"/>
              </a:ext>
            </a:extLst>
          </p:cNvPr>
          <p:cNvSpPr txBox="1"/>
          <p:nvPr/>
        </p:nvSpPr>
        <p:spPr>
          <a:xfrm>
            <a:off x="104016" y="2891641"/>
            <a:ext cx="834668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不对数据进行归一化处理，通常会导致模型训练求解困难</a:t>
            </a:r>
          </a:p>
        </p:txBody>
      </p:sp>
      <p:pic>
        <p:nvPicPr>
          <p:cNvPr id="13" name="图片 12">
            <a:extLst>
              <a:ext uri="{FF2B5EF4-FFF2-40B4-BE49-F238E27FC236}">
                <a16:creationId xmlns:a16="http://schemas.microsoft.com/office/drawing/2014/main" id="{2889C24E-B02F-402C-967E-DACFC08B5F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648" y="3429000"/>
            <a:ext cx="3996663" cy="2308011"/>
          </a:xfrm>
          <a:prstGeom prst="rect">
            <a:avLst/>
          </a:prstGeom>
        </p:spPr>
      </p:pic>
      <p:pic>
        <p:nvPicPr>
          <p:cNvPr id="15" name="图片 14">
            <a:extLst>
              <a:ext uri="{FF2B5EF4-FFF2-40B4-BE49-F238E27FC236}">
                <a16:creationId xmlns:a16="http://schemas.microsoft.com/office/drawing/2014/main" id="{BB4E7693-485F-4854-9DF9-7C7E6A4185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7395" y="3471796"/>
            <a:ext cx="4218926" cy="2265215"/>
          </a:xfrm>
          <a:prstGeom prst="rect">
            <a:avLst/>
          </a:prstGeom>
        </p:spPr>
      </p:pic>
      <p:sp>
        <p:nvSpPr>
          <p:cNvPr id="16" name="文本框 15">
            <a:extLst>
              <a:ext uri="{FF2B5EF4-FFF2-40B4-BE49-F238E27FC236}">
                <a16:creationId xmlns:a16="http://schemas.microsoft.com/office/drawing/2014/main" id="{DE62C374-EEBD-442C-984F-66E79132BF82}"/>
              </a:ext>
            </a:extLst>
          </p:cNvPr>
          <p:cNvSpPr txBox="1"/>
          <p:nvPr/>
        </p:nvSpPr>
        <p:spPr>
          <a:xfrm>
            <a:off x="278599" y="5724518"/>
            <a:ext cx="799542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左图为未进行归一化处理时某一线性回归目标函数等值线；右图为归一化后目标函数等值线</a:t>
            </a:r>
          </a:p>
        </p:txBody>
      </p:sp>
    </p:spTree>
    <p:extLst>
      <p:ext uri="{BB962C8B-B14F-4D97-AF65-F5344CB8AC3E}">
        <p14:creationId xmlns:p14="http://schemas.microsoft.com/office/powerpoint/2010/main" val="1297772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62</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87537" y="1402867"/>
            <a:ext cx="8968926"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标准化是指将所有数据缩放到</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0-1</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范围内</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C80BF8-0A58-44DC-ABED-DC25B701C92C}"/>
                  </a:ext>
                </a:extLst>
              </p:cNvPr>
              <p:cNvSpPr txBox="1"/>
              <p:nvPr/>
            </p:nvSpPr>
            <p:spPr>
              <a:xfrm>
                <a:off x="3009900" y="2363621"/>
                <a:ext cx="3037435"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func>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en>
                      </m:f>
                    </m:oMath>
                  </m:oMathPara>
                </a14:m>
                <a:endParaRPr lang="zh-CN" altLang="en-US" sz="2400" dirty="0"/>
              </a:p>
            </p:txBody>
          </p:sp>
        </mc:Choice>
        <mc:Fallback xmlns="">
          <p:sp>
            <p:nvSpPr>
              <p:cNvPr id="3" name="文本框 2">
                <a:extLst>
                  <a:ext uri="{FF2B5EF4-FFF2-40B4-BE49-F238E27FC236}">
                    <a16:creationId xmlns:a16="http://schemas.microsoft.com/office/drawing/2014/main" id="{BBC80BF8-0A58-44DC-ABED-DC25B701C92C}"/>
                  </a:ext>
                </a:extLst>
              </p:cNvPr>
              <p:cNvSpPr txBox="1">
                <a:spLocks noRot="1" noChangeAspect="1" noMove="1" noResize="1" noEditPoints="1" noAdjustHandles="1" noChangeArrowheads="1" noChangeShapeType="1" noTextEdit="1"/>
              </p:cNvSpPr>
              <p:nvPr/>
            </p:nvSpPr>
            <p:spPr>
              <a:xfrm>
                <a:off x="3009900" y="2363621"/>
                <a:ext cx="3037435" cy="768993"/>
              </a:xfrm>
              <a:prstGeom prst="rect">
                <a:avLst/>
              </a:prstGeom>
              <a:blipFill>
                <a:blip r:embed="rId3"/>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F0D554E-5D29-489A-9D45-45B5DC20139C}"/>
              </a:ext>
            </a:extLst>
          </p:cNvPr>
          <p:cNvSpPr txBox="1"/>
          <p:nvPr/>
        </p:nvSpPr>
        <p:spPr>
          <a:xfrm>
            <a:off x="44154" y="3979579"/>
            <a:ext cx="8968926"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sym typeface="Arial" panose="020B0604020202020204" pitchFamily="34" charset="0"/>
              </a:rPr>
              <a:t>均值</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方差标准化，可以将数据转换为标准正态分布</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E25ADA-7406-48AE-BA74-2F3CD6B5BDDC}"/>
                  </a:ext>
                </a:extLst>
              </p:cNvPr>
              <p:cNvSpPr txBox="1"/>
              <p:nvPr/>
            </p:nvSpPr>
            <p:spPr>
              <a:xfrm>
                <a:off x="2286000" y="4777833"/>
                <a:ext cx="4572000" cy="7248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𝜇</m:t>
                          </m:r>
                        </m:num>
                        <m:den>
                          <m:r>
                            <a:rPr lang="zh-CN" altLang="en-US" sz="2400" b="0" i="1" smtClean="0">
                              <a:latin typeface="Cambria Math" panose="02040503050406030204" pitchFamily="18" charset="0"/>
                            </a:rPr>
                            <m:t>𝜎</m:t>
                          </m:r>
                        </m:den>
                      </m:f>
                    </m:oMath>
                  </m:oMathPara>
                </a14:m>
                <a:endParaRPr lang="zh-CN" altLang="en-US" sz="2400" dirty="0"/>
              </a:p>
            </p:txBody>
          </p:sp>
        </mc:Choice>
        <mc:Fallback xmlns="">
          <p:sp>
            <p:nvSpPr>
              <p:cNvPr id="17" name="文本框 16">
                <a:extLst>
                  <a:ext uri="{FF2B5EF4-FFF2-40B4-BE49-F238E27FC236}">
                    <a16:creationId xmlns:a16="http://schemas.microsoft.com/office/drawing/2014/main" id="{7FE25ADA-7406-48AE-BA74-2F3CD6B5BDDC}"/>
                  </a:ext>
                </a:extLst>
              </p:cNvPr>
              <p:cNvSpPr txBox="1">
                <a:spLocks noRot="1" noChangeAspect="1" noMove="1" noResize="1" noEditPoints="1" noAdjustHandles="1" noChangeArrowheads="1" noChangeShapeType="1" noTextEdit="1"/>
              </p:cNvSpPr>
              <p:nvPr/>
            </p:nvSpPr>
            <p:spPr>
              <a:xfrm>
                <a:off x="2286000" y="4777833"/>
                <a:ext cx="4572000" cy="7248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8D9A9DF-753E-4EE6-8C93-3B417E6CE6D3}"/>
                  </a:ext>
                </a:extLst>
              </p:cNvPr>
              <p:cNvSpPr txBox="1"/>
              <p:nvPr/>
            </p:nvSpPr>
            <p:spPr>
              <a:xfrm>
                <a:off x="175074" y="5463984"/>
                <a:ext cx="8968926"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2000">
                        <a:latin typeface="Cambria Math" panose="02040503050406030204" pitchFamily="18" charset="0"/>
                        <a:ea typeface="微软雅黑" panose="020B0503020204020204" pitchFamily="34" charset="-122"/>
                      </a:rPr>
                      <m:t>，</m:t>
                    </m:r>
                    <m:r>
                      <a:rPr lang="zh-CN" altLang="en-US" sz="2000">
                        <a:latin typeface="Cambria Math" panose="02040503050406030204" pitchFamily="18" charset="0"/>
                        <a:ea typeface="微软雅黑" panose="020B0503020204020204" pitchFamily="34" charset="-122"/>
                      </a:rPr>
                      <m:t>𝜇</m:t>
                    </m:r>
                  </m:oMath>
                </a14:m>
                <a:r>
                  <a:rPr lang="zh-CN" altLang="en-US" sz="2000" dirty="0">
                    <a:latin typeface="微软雅黑" panose="020B0503020204020204" pitchFamily="34" charset="-122"/>
                    <a:ea typeface="微软雅黑" panose="020B0503020204020204" pitchFamily="34" charset="-122"/>
                  </a:rPr>
                  <a:t>为样本总体分布的均值，</a:t>
                </a:r>
                <a14:m>
                  <m:oMath xmlns:m="http://schemas.openxmlformats.org/officeDocument/2006/math">
                    <m:r>
                      <a:rPr lang="zh-CN" altLang="en-US" sz="2000" i="1">
                        <a:latin typeface="Cambria Math" panose="02040503050406030204" pitchFamily="18" charset="0"/>
                      </a:rPr>
                      <m:t>𝜎</m:t>
                    </m:r>
                  </m:oMath>
                </a14:m>
                <a:r>
                  <a:rPr lang="zh-CN" altLang="en-US" sz="2000" dirty="0">
                    <a:latin typeface="微软雅黑" panose="020B0503020204020204" pitchFamily="34" charset="-122"/>
                    <a:ea typeface="微软雅黑" panose="020B0503020204020204" pitchFamily="34" charset="-122"/>
                  </a:rPr>
                  <a:t>为样本总体分布的标准差，由于总体均值与方差难以获取，通常采用样本估计均值与标准差进行均值</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方差标准化</a:t>
                </a:r>
              </a:p>
            </p:txBody>
          </p:sp>
        </mc:Choice>
        <mc:Fallback xmlns="">
          <p:sp>
            <p:nvSpPr>
              <p:cNvPr id="11" name="文本框 10">
                <a:extLst>
                  <a:ext uri="{FF2B5EF4-FFF2-40B4-BE49-F238E27FC236}">
                    <a16:creationId xmlns:a16="http://schemas.microsoft.com/office/drawing/2014/main" id="{E8D9A9DF-753E-4EE6-8C93-3B417E6CE6D3}"/>
                  </a:ext>
                </a:extLst>
              </p:cNvPr>
              <p:cNvSpPr txBox="1">
                <a:spLocks noRot="1" noChangeAspect="1" noMove="1" noResize="1" noEditPoints="1" noAdjustHandles="1" noChangeArrowheads="1" noChangeShapeType="1" noTextEdit="1"/>
              </p:cNvSpPr>
              <p:nvPr/>
            </p:nvSpPr>
            <p:spPr>
              <a:xfrm>
                <a:off x="175074" y="5463984"/>
                <a:ext cx="8968926" cy="961289"/>
              </a:xfrm>
              <a:prstGeom prst="rect">
                <a:avLst/>
              </a:prstGeom>
              <a:blipFill>
                <a:blip r:embed="rId5"/>
                <a:stretch>
                  <a:fillRect l="-748" b="-1012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0A0E31-85BB-4AD0-A5C0-FFE17D4D83DE}"/>
              </a:ext>
            </a:extLst>
          </p:cNvPr>
          <p:cNvSpPr txBox="1"/>
          <p:nvPr/>
        </p:nvSpPr>
        <p:spPr>
          <a:xfrm>
            <a:off x="272193" y="3467431"/>
            <a:ext cx="859961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这一方法的缺点在于，每增加一个新样本，就需要重新计算最大值与最小值</a:t>
            </a:r>
          </a:p>
        </p:txBody>
      </p:sp>
    </p:spTree>
    <p:extLst>
      <p:ext uri="{BB962C8B-B14F-4D97-AF65-F5344CB8AC3E}">
        <p14:creationId xmlns:p14="http://schemas.microsoft.com/office/powerpoint/2010/main" val="310343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63</a:t>
            </a:fld>
            <a:endParaRPr lang="en-US" altLang="zh-CN"/>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4" name="文本框 3">
            <a:extLst>
              <a:ext uri="{FF2B5EF4-FFF2-40B4-BE49-F238E27FC236}">
                <a16:creationId xmlns:a16="http://schemas.microsoft.com/office/drawing/2014/main" id="{02A04D34-82E6-4E1A-B985-3E59B88304DA}"/>
              </a:ext>
            </a:extLst>
          </p:cNvPr>
          <p:cNvSpPr txBox="1"/>
          <p:nvPr/>
        </p:nvSpPr>
        <p:spPr>
          <a:xfrm>
            <a:off x="5380463" y="2843561"/>
            <a:ext cx="184731" cy="369332"/>
          </a:xfrm>
          <a:prstGeom prst="rect">
            <a:avLst/>
          </a:prstGeom>
          <a:noFill/>
        </p:spPr>
        <p:txBody>
          <a:bodyPr wrap="none" rtlCol="0">
            <a:spAutoFit/>
          </a:bodyPr>
          <a:lstStyle/>
          <a:p>
            <a:endParaRPr lang="zh-CN" altLang="en-US" dirty="0"/>
          </a:p>
        </p:txBody>
      </p:sp>
      <p:sp>
        <p:nvSpPr>
          <p:cNvPr id="13" name="标题 1">
            <a:extLst>
              <a:ext uri="{FF2B5EF4-FFF2-40B4-BE49-F238E27FC236}">
                <a16:creationId xmlns:a16="http://schemas.microsoft.com/office/drawing/2014/main" id="{82DE36E4-7AAF-4934-BBCC-5EFEA91CD24F}"/>
              </a:ext>
            </a:extLst>
          </p:cNvPr>
          <p:cNvSpPr txBox="1">
            <a:spLocks/>
          </p:cNvSpPr>
          <p:nvPr/>
        </p:nvSpPr>
        <p:spPr>
          <a:xfrm>
            <a:off x="314960" y="593165"/>
            <a:ext cx="8229600" cy="731974"/>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试一试</a:t>
            </a:r>
          </a:p>
        </p:txBody>
      </p:sp>
      <p:sp>
        <p:nvSpPr>
          <p:cNvPr id="8" name="文本框 7">
            <a:extLst>
              <a:ext uri="{FF2B5EF4-FFF2-40B4-BE49-F238E27FC236}">
                <a16:creationId xmlns:a16="http://schemas.microsoft.com/office/drawing/2014/main" id="{5F9FBF89-28C1-4E0C-B05A-E88184E5D617}"/>
              </a:ext>
            </a:extLst>
          </p:cNvPr>
          <p:cNvSpPr txBox="1"/>
          <p:nvPr/>
        </p:nvSpPr>
        <p:spPr>
          <a:xfrm>
            <a:off x="314960" y="1261639"/>
            <a:ext cx="747649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对波士顿房价数据集的样本特征进行</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标准化，</a:t>
            </a:r>
          </a:p>
        </p:txBody>
      </p:sp>
      <p:sp>
        <p:nvSpPr>
          <p:cNvPr id="19" name="文本框 18">
            <a:extLst>
              <a:ext uri="{FF2B5EF4-FFF2-40B4-BE49-F238E27FC236}">
                <a16:creationId xmlns:a16="http://schemas.microsoft.com/office/drawing/2014/main" id="{D9EA691A-FA86-4834-B163-12FCBDCBCCD5}"/>
              </a:ext>
            </a:extLst>
          </p:cNvPr>
          <p:cNvSpPr txBox="1"/>
          <p:nvPr/>
        </p:nvSpPr>
        <p:spPr>
          <a:xfrm>
            <a:off x="335780" y="1932644"/>
            <a:ext cx="8536940" cy="1015663"/>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数据集已经导入在“交通大数据课上练习”文件中，每一条样本数据包含</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个特征，依次为：</a:t>
            </a:r>
            <a:endParaRPr lang="en-US" altLang="zh-CN" sz="2000" dirty="0">
              <a:latin typeface="微软雅黑" panose="020B0503020204020204" pitchFamily="34" charset="-122"/>
              <a:ea typeface="微软雅黑" panose="020B0503020204020204" pitchFamily="34" charset="-122"/>
            </a:endParaRPr>
          </a:p>
          <a:p>
            <a:endParaRPr lang="zh-CN" altLang="en-US" sz="2000" dirty="0"/>
          </a:p>
        </p:txBody>
      </p:sp>
      <p:pic>
        <p:nvPicPr>
          <p:cNvPr id="16" name="图片 15">
            <a:extLst>
              <a:ext uri="{FF2B5EF4-FFF2-40B4-BE49-F238E27FC236}">
                <a16:creationId xmlns:a16="http://schemas.microsoft.com/office/drawing/2014/main" id="{93358E10-4404-4DCF-BC8A-593349727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070" y="2843561"/>
            <a:ext cx="3532360" cy="3059035"/>
          </a:xfrm>
          <a:prstGeom prst="rect">
            <a:avLst/>
          </a:prstGeom>
        </p:spPr>
      </p:pic>
      <p:sp>
        <p:nvSpPr>
          <p:cNvPr id="20" name="文本框 19">
            <a:extLst>
              <a:ext uri="{FF2B5EF4-FFF2-40B4-BE49-F238E27FC236}">
                <a16:creationId xmlns:a16="http://schemas.microsoft.com/office/drawing/2014/main" id="{EA24D976-BB59-4508-A428-D5CE7A7D29A6}"/>
              </a:ext>
            </a:extLst>
          </p:cNvPr>
          <p:cNvSpPr txBox="1"/>
          <p:nvPr/>
        </p:nvSpPr>
        <p:spPr>
          <a:xfrm>
            <a:off x="419100" y="6080169"/>
            <a:ext cx="7543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请对所有特征进行标准化</a:t>
            </a:r>
          </a:p>
        </p:txBody>
      </p:sp>
    </p:spTree>
    <p:extLst>
      <p:ext uri="{BB962C8B-B14F-4D97-AF65-F5344CB8AC3E}">
        <p14:creationId xmlns:p14="http://schemas.microsoft.com/office/powerpoint/2010/main" val="3495861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64</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利用数据改善模型性能</a:t>
            </a:r>
          </a:p>
        </p:txBody>
      </p:sp>
      <p:sp>
        <p:nvSpPr>
          <p:cNvPr id="5" name="文本框 4"/>
          <p:cNvSpPr txBox="1"/>
          <p:nvPr/>
        </p:nvSpPr>
        <p:spPr>
          <a:xfrm>
            <a:off x="162560" y="1082961"/>
            <a:ext cx="8371840"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latin typeface="微软雅黑" panose="020B0503020204020204" pitchFamily="34" charset="-122"/>
                <a:ea typeface="微软雅黑" panose="020B0503020204020204" pitchFamily="34" charset="-122"/>
                <a:sym typeface="Arial" panose="020B0604020202020204" pitchFamily="34" charset="0"/>
              </a:rPr>
              <a:t>4</a:t>
            </a:r>
            <a:r>
              <a:rPr lang="zh-CN" altLang="en-US" b="1" dirty="0">
                <a:latin typeface="微软雅黑" panose="020B0503020204020204" pitchFamily="34" charset="-122"/>
                <a:ea typeface="微软雅黑" panose="020B0503020204020204" pitchFamily="34" charset="-122"/>
                <a:sym typeface="Arial" panose="020B0604020202020204" pitchFamily="34" charset="0"/>
              </a:rPr>
              <a:t>）转换数据分布</a:t>
            </a:r>
            <a:endParaRPr lang="en-US" altLang="zh-CN"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在某些机器学习模型中，往往假定特征服从某种分布（例如正态分布），因此可在预处理阶段，对属性数值分布进行统计性分析，例如，若某个输入属性分布为长尾分布，可对其取对数，使变换后的数值更接近正态分布。</a:t>
            </a:r>
          </a:p>
        </p:txBody>
      </p:sp>
      <p:sp>
        <p:nvSpPr>
          <p:cNvPr id="7" name="页脚占位符 2">
            <a:extLst>
              <a:ext uri="{FF2B5EF4-FFF2-40B4-BE49-F238E27FC236}">
                <a16:creationId xmlns:a16="http://schemas.microsoft.com/office/drawing/2014/main" id="{B9C14CD2-8BE2-4256-B678-E5DCE34A391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0A98BDB1-5688-4F9F-B81C-F012B55D3CEB}"/>
              </a:ext>
            </a:extLst>
          </p:cNvPr>
          <p:cNvSpPr txBox="1"/>
          <p:nvPr/>
        </p:nvSpPr>
        <p:spPr>
          <a:xfrm>
            <a:off x="162560" y="3429000"/>
            <a:ext cx="8093927" cy="156690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为什么要转换为正态分布？</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很多模型的应用假设即为，数据分布为正态分布；</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根据中心极限定理，大量相互独立随机变量的均值经适当标准化后依分布收敛于正态分布，采用正态分布数据训练出的模型具有更好地泛化能力</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75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65</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特征选择技巧</a:t>
            </a:r>
          </a:p>
        </p:txBody>
      </p:sp>
      <p:sp>
        <p:nvSpPr>
          <p:cNvPr id="5" name="文本框 4"/>
          <p:cNvSpPr txBox="1"/>
          <p:nvPr/>
        </p:nvSpPr>
        <p:spPr>
          <a:xfrm>
            <a:off x="162560" y="987711"/>
            <a:ext cx="8371840" cy="5237139"/>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模型特征的选择对于模型的效果有很大的影响，在选择特征时需要仔细考虑，下面介绍几种特征选择思路</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最直接的方法是直接通过</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对特征进行组合</a:t>
            </a:r>
            <a:r>
              <a:rPr lang="zh-CN" altLang="en-US" dirty="0">
                <a:latin typeface="微软雅黑" panose="020B0503020204020204" pitchFamily="34" charset="-122"/>
                <a:ea typeface="微软雅黑" panose="020B0503020204020204" pitchFamily="34" charset="-122"/>
                <a:sym typeface="Arial" panose="020B0604020202020204" pitchFamily="34" charset="0"/>
              </a:rPr>
              <a:t>，获得不同的特征子集进行建模，并比较各种特征组合训练得到的模型效果。根据模型效果，选取对应的特征组合。</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endParaRPr lang="en-US" altLang="zh-CN" sz="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Arial" panose="020B0604020202020204" pitchFamily="34" charset="0"/>
              </a:rPr>
              <a:t>可考虑不训练模型而直接使用一些方法来度量特征组合方案、衡量特征对于输出值的重要程度。在这些度量方法中，</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最为常用的是皮尔逊相关系数</a:t>
            </a:r>
            <a:r>
              <a:rPr lang="zh-CN" altLang="en-US" dirty="0">
                <a:latin typeface="微软雅黑" panose="020B0503020204020204" pitchFamily="34" charset="-122"/>
                <a:ea typeface="微软雅黑" panose="020B0503020204020204" pitchFamily="34" charset="-122"/>
                <a:sym typeface="Arial" panose="020B0604020202020204" pitchFamily="34" charset="0"/>
              </a:rPr>
              <a:t>。通过计算各输入特征与输出特征的相关系数，选取相关性高的特征。其他的度量方法还包括，利用互信息（</a:t>
            </a:r>
            <a:r>
              <a:rPr lang="en-US" altLang="zh-CN" dirty="0">
                <a:latin typeface="微软雅黑" panose="020B0503020204020204" pitchFamily="34" charset="-122"/>
                <a:ea typeface="微软雅黑" panose="020B0503020204020204" pitchFamily="34" charset="-122"/>
                <a:sym typeface="Arial" panose="020B0604020202020204" pitchFamily="34" charset="0"/>
              </a:rPr>
              <a:t>mutual information</a:t>
            </a:r>
            <a:r>
              <a:rPr lang="zh-CN" altLang="en-US" dirty="0">
                <a:latin typeface="微软雅黑" panose="020B0503020204020204" pitchFamily="34" charset="-122"/>
                <a:ea typeface="微软雅黑" panose="020B0503020204020204" pitchFamily="34" charset="-122"/>
                <a:sym typeface="Arial" panose="020B0604020202020204" pitchFamily="34" charset="0"/>
              </a:rPr>
              <a:t>）、卡方检验等来评估特征方案与输出值的相关程度。</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72EF73B-AAD5-4A28-ABA7-68EC650EEAFB}"/>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Tree>
    <p:extLst>
      <p:ext uri="{BB962C8B-B14F-4D97-AF65-F5344CB8AC3E}">
        <p14:creationId xmlns:p14="http://schemas.microsoft.com/office/powerpoint/2010/main" val="1307173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66</a:t>
            </a:fld>
            <a:endParaRPr lang="en-US" altLang="zh-CN"/>
          </a:p>
        </p:txBody>
      </p:sp>
      <p:sp>
        <p:nvSpPr>
          <p:cNvPr id="9"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731974"/>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特征选择技巧</a:t>
            </a:r>
          </a:p>
        </p:txBody>
      </p:sp>
      <p:sp>
        <p:nvSpPr>
          <p:cNvPr id="5" name="文本框 4"/>
          <p:cNvSpPr txBox="1"/>
          <p:nvPr/>
        </p:nvSpPr>
        <p:spPr>
          <a:xfrm>
            <a:off x="162560" y="987711"/>
            <a:ext cx="8371840"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某些模型的内部机制能够计算特征对于输出的重要性</a:t>
            </a:r>
            <a:r>
              <a:rPr lang="zh-CN" altLang="en-US" dirty="0">
                <a:latin typeface="微软雅黑" panose="020B0503020204020204" pitchFamily="34" charset="-122"/>
                <a:ea typeface="微软雅黑" panose="020B0503020204020204" pitchFamily="34" charset="-122"/>
                <a:sym typeface="Arial" panose="020B0604020202020204" pitchFamily="34" charset="0"/>
              </a:rPr>
              <a:t>，例如以树模型为基础的随机森林模型，通过计算特征的基尼系数、信息增益等，选择特征对数据集进行划分，因此在正式建模前，可先建立一个简单的决策树模型，获得每个特征的重要性指标，进而筛选特征</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页脚占位符 2">
            <a:extLst>
              <a:ext uri="{FF2B5EF4-FFF2-40B4-BE49-F238E27FC236}">
                <a16:creationId xmlns:a16="http://schemas.microsoft.com/office/drawing/2014/main" id="{E72EF73B-AAD5-4A28-ABA7-68EC650EEAFB}"/>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48A7287F-E5FD-4BEF-A371-BA4C571F32A8}"/>
              </a:ext>
            </a:extLst>
          </p:cNvPr>
          <p:cNvSpPr txBox="1"/>
          <p:nvPr/>
        </p:nvSpPr>
        <p:spPr>
          <a:xfrm>
            <a:off x="330200" y="4017893"/>
            <a:ext cx="848360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在机器学习实战中，面临特征选择时，</a:t>
            </a:r>
            <a:r>
              <a:rPr lang="zh-CN" altLang="en-US" sz="2000" dirty="0">
                <a:solidFill>
                  <a:srgbClr val="C00000"/>
                </a:solidFill>
                <a:latin typeface="微软雅黑" panose="020B0503020204020204" pitchFamily="34" charset="-122"/>
                <a:ea typeface="微软雅黑" panose="020B0503020204020204" pitchFamily="34" charset="-122"/>
              </a:rPr>
              <a:t>最重要的是从问题本身出发，依据自身对问题的深入理解选取适当的特征，不应迷信特征选择技巧</a:t>
            </a:r>
          </a:p>
        </p:txBody>
      </p:sp>
    </p:spTree>
    <p:extLst>
      <p:ext uri="{BB962C8B-B14F-4D97-AF65-F5344CB8AC3E}">
        <p14:creationId xmlns:p14="http://schemas.microsoft.com/office/powerpoint/2010/main" val="44338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7</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机器学习的定义与对象</a:t>
            </a:r>
          </a:p>
        </p:txBody>
      </p:sp>
      <p:sp>
        <p:nvSpPr>
          <p:cNvPr id="7" name="文本框 6"/>
          <p:cNvSpPr txBox="1"/>
          <p:nvPr/>
        </p:nvSpPr>
        <p:spPr>
          <a:xfrm>
            <a:off x="175974" y="1584255"/>
            <a:ext cx="8774151"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机器学习的对象是数据。机器学习从</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原始数据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出发，通过提取数据的特征组成</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结构化数据</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，抽象出</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结构化数据的模型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，发现原始数据中的知识，最后将其应用到对</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新数据的分析与预测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中。需要注意的是，这里的数据是广义且多样的，包括各类数字、文字、图形等等</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8" name="页脚占位符 2">
            <a:extLst>
              <a:ext uri="{FF2B5EF4-FFF2-40B4-BE49-F238E27FC236}">
                <a16:creationId xmlns:a16="http://schemas.microsoft.com/office/drawing/2014/main" id="{DBD81246-AD00-407F-AC3B-C11D29603D80}"/>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18" name="文本框 17">
            <a:extLst>
              <a:ext uri="{FF2B5EF4-FFF2-40B4-BE49-F238E27FC236}">
                <a16:creationId xmlns:a16="http://schemas.microsoft.com/office/drawing/2014/main" id="{E2E36EB5-1BEA-4651-AD77-148D1BE01FA0}"/>
              </a:ext>
            </a:extLst>
          </p:cNvPr>
          <p:cNvSpPr txBox="1"/>
          <p:nvPr/>
        </p:nvSpPr>
        <p:spPr>
          <a:xfrm>
            <a:off x="184924" y="3699024"/>
            <a:ext cx="8774151"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为了合理利用数据，机器学习也需要对数据进行一定的</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基本假设</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，要求同类数据具有</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规律性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或者</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内部结构</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。例如，通常假设我们获得的样本都是</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“独立同分布”</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的，即每个样本都是独立、无差别地从整体中进行抽样的；此时，每个样本服从的概率分布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与总体（</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population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）的概率分布是相同的。</a:t>
            </a:r>
          </a:p>
        </p:txBody>
      </p:sp>
    </p:spTree>
    <p:extLst>
      <p:ext uri="{BB962C8B-B14F-4D97-AF65-F5344CB8AC3E}">
        <p14:creationId xmlns:p14="http://schemas.microsoft.com/office/powerpoint/2010/main" val="115909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8</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0890" y="28653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机器学习的常用概念</a:t>
            </a:r>
          </a:p>
        </p:txBody>
      </p:sp>
      <mc:AlternateContent xmlns:mc="http://schemas.openxmlformats.org/markup-compatibility/2006" xmlns:a14="http://schemas.microsoft.com/office/drawing/2010/main">
        <mc:Choice Requires="a14">
          <p:sp>
            <p:nvSpPr>
              <p:cNvPr id="7" name="文本框 6"/>
              <p:cNvSpPr txBox="1"/>
              <p:nvPr/>
            </p:nvSpPr>
            <p:spPr>
              <a:xfrm>
                <a:off x="58965" y="1124099"/>
                <a:ext cx="9026069" cy="387798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样本与特征</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机器学习所需数据实际上是对事件或研究对象的记录，每一条数据记录都可以被称作一个样本；样本包含的事件或研究对象的性质被称为特征。如一个城市道路的交通流数据样本会包含“路段编号”“平均车速”“车流量”等特征</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数据集</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数据集是由样本组成的集合。在机器学习中数据集一般被手动划分为三类：训练集，验证集和测试集。三种数据集分别起到训练模型、选择模型和模型评估的作用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特征向量与特征空间</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以</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𝐷</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d>
                      <m:dPr>
                        <m:begChr m:val="{"/>
                        <m:endChr m:val="}"/>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dPr>
                      <m:e>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𝑚</m:t>
                            </m:r>
                          </m:sub>
                        </m:sSub>
                      </m:e>
                    </m:d>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表示包含</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𝑚</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个样本的数据集，每个样本由</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个特征描述，任意一个样本</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2</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𝑖𝑑</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维空间</a:t>
                </a:r>
                <a14:m>
                  <m:oMath xmlns:m="http://schemas.openxmlformats.org/officeDocument/2006/math">
                    <m:r>
                      <a:rPr lang="zh-CN" altLang="en-US"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中的一个向量。</a:t>
                </a:r>
                <a:r>
                  <a:rPr lang="en-US" altLang="zh-CN" dirty="0">
                    <a:ea typeface="微软雅黑" panose="020B0503020204020204" pitchFamily="34" charset="-122"/>
                    <a:cs typeface="Times New Roman" panose="02020603050405020304" pitchFamily="18" charset="0"/>
                    <a:sym typeface="Arial" panose="020B0604020202020204" pitchFamily="34" charset="0"/>
                  </a:rPr>
                  <a:t> </a:t>
                </a:r>
                <a14:m>
                  <m:oMath xmlns:m="http://schemas.openxmlformats.org/officeDocument/2006/math">
                    <m:r>
                      <a:rPr lang="en-US" altLang="zh-CN"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𝑑</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被称为样本维度（</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dimensionality</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）。样本在各个特征维度上的取值范围组成了</a:t>
                </a:r>
                <a14:m>
                  <m:oMath xmlns:m="http://schemas.openxmlformats.org/officeDocument/2006/math">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14:m>
                  <m:oMath xmlns:m="http://schemas.openxmlformats.org/officeDocument/2006/math">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被称为特征空间（也称为属性空间、样本空间、输入空间）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8965" y="1124099"/>
                <a:ext cx="9026069" cy="3877985"/>
              </a:xfrm>
              <a:prstGeom prst="rect">
                <a:avLst/>
              </a:prstGeom>
              <a:blipFill>
                <a:blip r:embed="rId2"/>
                <a:stretch>
                  <a:fillRect l="-608" t="-785" r="-405" b="-1413"/>
                </a:stretch>
              </a:blipFill>
            </p:spPr>
            <p:txBody>
              <a:bodyPr/>
              <a:lstStyle/>
              <a:p>
                <a:r>
                  <a:rPr lang="zh-CN" altLang="en-US">
                    <a:noFill/>
                  </a:rPr>
                  <a:t> </a:t>
                </a:r>
              </a:p>
            </p:txBody>
          </p:sp>
        </mc:Fallback>
      </mc:AlternateContent>
      <p:sp>
        <p:nvSpPr>
          <p:cNvPr id="8" name="页脚占位符 2">
            <a:extLst>
              <a:ext uri="{FF2B5EF4-FFF2-40B4-BE49-F238E27FC236}">
                <a16:creationId xmlns:a16="http://schemas.microsoft.com/office/drawing/2014/main" id="{62B60840-06CB-44D3-B796-13776F35BF34}"/>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pic>
        <p:nvPicPr>
          <p:cNvPr id="4" name="图片 3">
            <a:extLst>
              <a:ext uri="{FF2B5EF4-FFF2-40B4-BE49-F238E27FC236}">
                <a16:creationId xmlns:a16="http://schemas.microsoft.com/office/drawing/2014/main" id="{2D24EEF3-51FD-4157-B25B-80D0E9C4DF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3983" y="5484389"/>
            <a:ext cx="6840254" cy="1148855"/>
          </a:xfrm>
          <a:prstGeom prst="rect">
            <a:avLst/>
          </a:prstGeom>
        </p:spPr>
      </p:pic>
      <p:sp>
        <p:nvSpPr>
          <p:cNvPr id="5" name="矩形 4">
            <a:extLst>
              <a:ext uri="{FF2B5EF4-FFF2-40B4-BE49-F238E27FC236}">
                <a16:creationId xmlns:a16="http://schemas.microsoft.com/office/drawing/2014/main" id="{A1428F86-ACF6-45EA-B610-14D139F8632D}"/>
              </a:ext>
            </a:extLst>
          </p:cNvPr>
          <p:cNvSpPr/>
          <p:nvPr/>
        </p:nvSpPr>
        <p:spPr>
          <a:xfrm>
            <a:off x="1343983" y="5762561"/>
            <a:ext cx="6840254" cy="282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FE1ACBA-3103-4EC9-906A-9CF1421237CC}"/>
              </a:ext>
            </a:extLst>
          </p:cNvPr>
          <p:cNvSpPr txBox="1"/>
          <p:nvPr/>
        </p:nvSpPr>
        <p:spPr>
          <a:xfrm>
            <a:off x="160890" y="5733901"/>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一条样本</a:t>
            </a:r>
          </a:p>
        </p:txBody>
      </p:sp>
    </p:spTree>
    <p:extLst>
      <p:ext uri="{BB962C8B-B14F-4D97-AF65-F5344CB8AC3E}">
        <p14:creationId xmlns:p14="http://schemas.microsoft.com/office/powerpoint/2010/main" val="262292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5/26/2021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9</a:t>
            </a:fld>
            <a:endParaRPr lang="en-US" altLang="zh-CN"/>
          </a:p>
        </p:txBody>
      </p:sp>
      <p:sp>
        <p:nvSpPr>
          <p:cNvPr id="13" name="标题 1">
            <a:extLst>
              <a:ext uri="{FF2B5EF4-FFF2-40B4-BE49-F238E27FC236}">
                <a16:creationId xmlns:a16="http://schemas.microsoft.com/office/drawing/2014/main" id="{5607F18F-699A-4F7F-A2ED-BD80B7B267C8}"/>
              </a:ext>
            </a:extLst>
          </p:cNvPr>
          <p:cNvSpPr>
            <a:spLocks noGrp="1"/>
          </p:cNvSpPr>
          <p:nvPr>
            <p:ph type="title"/>
          </p:nvPr>
        </p:nvSpPr>
        <p:spPr>
          <a:xfrm>
            <a:off x="162560" y="440765"/>
            <a:ext cx="8229600" cy="990600"/>
          </a:xfrm>
        </p:spPr>
        <p:txBody>
          <a:bodyPr/>
          <a:lstStyle/>
          <a:p>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机器学习的常用概念</a:t>
            </a:r>
          </a:p>
        </p:txBody>
      </p:sp>
      <mc:AlternateContent xmlns:mc="http://schemas.openxmlformats.org/markup-compatibility/2006" xmlns:a14="http://schemas.microsoft.com/office/drawing/2010/main">
        <mc:Choice Requires="a14">
          <p:sp>
            <p:nvSpPr>
              <p:cNvPr id="7" name="文本框 6"/>
              <p:cNvSpPr txBox="1"/>
              <p:nvPr/>
            </p:nvSpPr>
            <p:spPr>
              <a:xfrm>
                <a:off x="317809" y="3059443"/>
                <a:ext cx="8595360" cy="3231654"/>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模型是从输入空间</a:t>
                </a:r>
                <a14:m>
                  <m:oMath xmlns:m="http://schemas.openxmlformats.org/officeDocument/2006/math">
                    <m:r>
                      <a:rPr lang="zh-CN" altLang="en-US">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到输出空间</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的一个映射函数</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r>
                      <a:rPr lang="zh-CN" altLang="en-US"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也被称为一个“假设”（</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hypothesis</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假设空间</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所有模型的集合被称为假设空间，例如，我们以</a:t>
                </a:r>
                <a14:m>
                  <m:oMath xmlns:m="http://schemas.openxmlformats.org/officeDocument/2006/math">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𝑓</m:t>
                    </m:r>
                    <m:d>
                      <m:d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dPr>
                      <m:e>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d>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分析平均速度和车流密度之间的关系，那么</a:t>
                </a:r>
                <a14:m>
                  <m:oMath xmlns:m="http://schemas.openxmlformats.org/officeDocument/2006/math">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0</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zh-CN" altLang="en-US"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𝜃</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1</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的所有可能取值就定义了假设空间。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超参数</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模型中的各个系数被称为参数，对于事先设定好的，在学习过程中保持不变的参数被称为“超参数”，例如聚类中类的个数、神经网络的层数等。</a:t>
                </a:r>
              </a:p>
            </p:txBody>
          </p:sp>
        </mc:Choice>
        <mc:Fallback xmlns="">
          <p:sp>
            <p:nvSpPr>
              <p:cNvPr id="7" name="文本框 6"/>
              <p:cNvSpPr txBox="1">
                <a:spLocks noRot="1" noChangeAspect="1" noMove="1" noResize="1" noEditPoints="1" noAdjustHandles="1" noChangeArrowheads="1" noChangeShapeType="1" noTextEdit="1"/>
              </p:cNvSpPr>
              <p:nvPr/>
            </p:nvSpPr>
            <p:spPr>
              <a:xfrm>
                <a:off x="317809" y="3059443"/>
                <a:ext cx="8595360" cy="3231654"/>
              </a:xfrm>
              <a:prstGeom prst="rect">
                <a:avLst/>
              </a:prstGeom>
              <a:blipFill>
                <a:blip r:embed="rId2"/>
                <a:stretch>
                  <a:fillRect l="-638" t="-1132" b="-2075"/>
                </a:stretch>
              </a:blipFill>
            </p:spPr>
            <p:txBody>
              <a:bodyPr/>
              <a:lstStyle/>
              <a:p>
                <a:r>
                  <a:rPr lang="zh-CN" altLang="en-US">
                    <a:noFill/>
                  </a:rPr>
                  <a:t> </a:t>
                </a:r>
              </a:p>
            </p:txBody>
          </p:sp>
        </mc:Fallback>
      </mc:AlternateContent>
      <p:sp>
        <p:nvSpPr>
          <p:cNvPr id="9" name="页脚占位符 2">
            <a:extLst>
              <a:ext uri="{FF2B5EF4-FFF2-40B4-BE49-F238E27FC236}">
                <a16:creationId xmlns:a16="http://schemas.microsoft.com/office/drawing/2014/main" id="{FD836DA9-7111-43EF-9AAA-18D31F44BCA7}"/>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62CC7BE-892A-4FBE-9AF2-DF16E83018D2}"/>
                  </a:ext>
                </a:extLst>
              </p:cNvPr>
              <p:cNvSpPr txBox="1"/>
              <p:nvPr/>
            </p:nvSpPr>
            <p:spPr>
              <a:xfrm>
                <a:off x="317809" y="1144098"/>
                <a:ext cx="8385717" cy="1692771"/>
              </a:xfrm>
              <a:prstGeom prst="rect">
                <a:avLst/>
              </a:prstGeom>
              <a:noFill/>
            </p:spPr>
            <p:txBody>
              <a:bodyPr wrap="square">
                <a:spAutoFit/>
              </a:bodyPr>
              <a:lstStyle/>
              <a:p>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未标注数据与标注数据</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含有标签的数据被称为标注数据，反之，不含有标签的数据被称为未标注数据。标签是对数据所描述状态的判断。例如，对于交通流数据，我们可以根据数据给定“畅通”或“拥堵”的判断。我们用</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sSub>
                      <m:sSub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表示第</a:t>
                </a:r>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个样本，其中</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𝑦</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是样本</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ctrlPr>
                      </m:sSubPr>
                      <m:e>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𝑥</m:t>
                        </m:r>
                      </m:e>
                      <m:sub>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𝑖</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m:t>
                    </m:r>
                    <m:r>
                      <a:rPr lang="zh-CN" altLang="en-US" i="1">
                        <a:latin typeface="Cambria Math" panose="02040503050406030204" pitchFamily="18" charset="0"/>
                        <a:ea typeface="微软雅黑" panose="020B0503020204020204" pitchFamily="34" charset="-122"/>
                        <a:cs typeface="Times New Roman" panose="02020603050405020304" pitchFamily="18" charset="0"/>
                        <a:sym typeface="Arial" panose="020B0604020202020204" pitchFamily="34" charset="0"/>
                      </a:rPr>
                      <m:t>𝜒</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的标签。</a:t>
                </a:r>
                <a:r>
                  <a:rPr lang="en-US" altLang="zh-CN" dirty="0">
                    <a:ea typeface="Cambria Math" panose="02040503050406030204" pitchFamily="18" charset="0"/>
                    <a:cs typeface="Times New Roman" panose="02020603050405020304" pitchFamily="18" charset="0"/>
                    <a:sym typeface="Arial" panose="020B0604020202020204" pitchFamily="34"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Times New Roman" panose="02020603050405020304" pitchFamily="18" charset="0"/>
                        <a:sym typeface="Arial" panose="020B0604020202020204" pitchFamily="34" charset="0"/>
                      </a:rPr>
                      <m:t>𝑌</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是所有标签的集合，也被称为“标签空间”“输出空间”</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mc:Choice>
        <mc:Fallback xmlns="">
          <p:sp>
            <p:nvSpPr>
              <p:cNvPr id="8" name="文本框 7">
                <a:extLst>
                  <a:ext uri="{FF2B5EF4-FFF2-40B4-BE49-F238E27FC236}">
                    <a16:creationId xmlns:a16="http://schemas.microsoft.com/office/drawing/2014/main" id="{262CC7BE-892A-4FBE-9AF2-DF16E83018D2}"/>
                  </a:ext>
                </a:extLst>
              </p:cNvPr>
              <p:cNvSpPr txBox="1">
                <a:spLocks noRot="1" noChangeAspect="1" noMove="1" noResize="1" noEditPoints="1" noAdjustHandles="1" noChangeArrowheads="1" noChangeShapeType="1" noTextEdit="1"/>
              </p:cNvSpPr>
              <p:nvPr/>
            </p:nvSpPr>
            <p:spPr>
              <a:xfrm>
                <a:off x="317809" y="1144098"/>
                <a:ext cx="8385717" cy="1692771"/>
              </a:xfrm>
              <a:prstGeom prst="rect">
                <a:avLst/>
              </a:prstGeom>
              <a:blipFill>
                <a:blip r:embed="rId3"/>
                <a:stretch>
                  <a:fillRect l="-654" b="-5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3108188"/>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26138</TotalTime>
  <Words>7699</Words>
  <Application>Microsoft Office PowerPoint</Application>
  <PresentationFormat>全屏显示(4:3)</PresentationFormat>
  <Paragraphs>635</Paragraphs>
  <Slides>66</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Arial (Headings)</vt:lpstr>
      <vt:lpstr>等线</vt:lpstr>
      <vt:lpstr>宋体</vt:lpstr>
      <vt:lpstr>微软雅黑</vt:lpstr>
      <vt:lpstr>Arial</vt:lpstr>
      <vt:lpstr>Cambria Math</vt:lpstr>
      <vt:lpstr>Times New Roman</vt:lpstr>
      <vt:lpstr>Wingdings</vt:lpstr>
      <vt:lpstr>Clarity</vt:lpstr>
      <vt:lpstr>PowerPoint 演示文稿</vt:lpstr>
      <vt:lpstr>机器学习简介</vt:lpstr>
      <vt:lpstr>1 机器学习的基础概念</vt:lpstr>
      <vt:lpstr>机器学习的定义与对象</vt:lpstr>
      <vt:lpstr>机器学习的定义与对象</vt:lpstr>
      <vt:lpstr>机器学习的定义与对象</vt:lpstr>
      <vt:lpstr>机器学习的定义与对象</vt:lpstr>
      <vt:lpstr>机器学习的常用概念</vt:lpstr>
      <vt:lpstr>机器学习的常用概念</vt:lpstr>
      <vt:lpstr>机器学习的分类</vt:lpstr>
      <vt:lpstr>2 机器学习的主要任务</vt:lpstr>
      <vt:lpstr>PowerPoint 演示文稿</vt:lpstr>
      <vt:lpstr>PowerPoint 演示文稿</vt:lpstr>
      <vt:lpstr>PowerPoint 演示文稿</vt:lpstr>
      <vt:lpstr>PowerPoint 演示文稿</vt:lpstr>
      <vt:lpstr>PowerPoint 演示文稿</vt:lpstr>
      <vt:lpstr>PowerPoint 演示文稿</vt:lpstr>
      <vt:lpstr>3 机器学习的基本流程</vt:lpstr>
      <vt:lpstr>4 机器学习模型的评估与选择</vt:lpstr>
      <vt:lpstr>误差与损失函数</vt:lpstr>
      <vt:lpstr>误差与损失函数</vt:lpstr>
      <vt:lpstr>误差与损失函数</vt:lpstr>
      <vt:lpstr>误差与损失函数</vt:lpstr>
      <vt:lpstr>PowerPoint 演示文稿</vt:lpstr>
      <vt:lpstr>PowerPoint 演示文稿</vt:lpstr>
      <vt:lpstr>PowerPoint 演示文稿</vt:lpstr>
      <vt:lpstr>PowerPoint 演示文稿</vt:lpstr>
      <vt:lpstr>分类问题的性能度量</vt:lpstr>
      <vt:lpstr>分类问题的性能度量</vt:lpstr>
      <vt:lpstr>试一试</vt:lpstr>
      <vt:lpstr>PowerPoint 演示文稿</vt:lpstr>
      <vt:lpstr>分类问题的性能度量</vt:lpstr>
      <vt:lpstr>分类问题的性能度量</vt:lpstr>
      <vt:lpstr>分类问题的性能度量</vt:lpstr>
      <vt:lpstr>试一试</vt:lpstr>
      <vt:lpstr>PowerPoint 演示文稿</vt:lpstr>
      <vt:lpstr>欠拟合与过拟合</vt:lpstr>
      <vt:lpstr>欠拟合与过拟合：方差与偏差</vt:lpstr>
      <vt:lpstr>欠拟合与过拟合：学习曲线</vt:lpstr>
      <vt:lpstr>欠拟合与过拟合</vt:lpstr>
      <vt:lpstr>试一试</vt:lpstr>
      <vt:lpstr>5 改善模型性能的方法</vt:lpstr>
      <vt:lpstr>正则化</vt:lpstr>
      <vt:lpstr>正则化</vt:lpstr>
      <vt:lpstr>正则化</vt:lpstr>
      <vt:lpstr>正则化</vt:lpstr>
      <vt:lpstr>正则化（阅读内容）</vt:lpstr>
      <vt:lpstr>正则化（阅读内容）</vt:lpstr>
      <vt:lpstr>正则化（阅读内容）</vt:lpstr>
      <vt:lpstr>正则化（阅读内容）</vt:lpstr>
      <vt:lpstr>试一试</vt:lpstr>
      <vt:lpstr>试一试</vt:lpstr>
      <vt:lpstr>交叉验证</vt:lpstr>
      <vt:lpstr>交叉验证</vt:lpstr>
      <vt:lpstr>交叉验证</vt:lpstr>
      <vt:lpstr>PowerPoint 演示文稿</vt:lpstr>
      <vt:lpstr>PowerPoint 演示文稿</vt:lpstr>
      <vt:lpstr>6 机器学习训练中的其他技巧</vt:lpstr>
      <vt:lpstr>利用数据改善模型性能</vt:lpstr>
      <vt:lpstr>利用数据改善模型性能</vt:lpstr>
      <vt:lpstr>利用数据改善模型性能</vt:lpstr>
      <vt:lpstr>利用数据改善模型性能</vt:lpstr>
      <vt:lpstr>PowerPoint 演示文稿</vt:lpstr>
      <vt:lpstr>利用数据改善模型性能</vt:lpstr>
      <vt:lpstr>特征选择技巧</vt:lpstr>
      <vt:lpstr>特征选择技巧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Cheng L.</cp:lastModifiedBy>
  <cp:revision>548</cp:revision>
  <dcterms:created xsi:type="dcterms:W3CDTF">2016-02-16T07:55:59Z</dcterms:created>
  <dcterms:modified xsi:type="dcterms:W3CDTF">2021-05-26T03:35:22Z</dcterms:modified>
</cp:coreProperties>
</file>